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sldIdLst>
    <p:sldId id="293" r:id="rId2"/>
    <p:sldId id="279" r:id="rId3"/>
    <p:sldId id="257" r:id="rId4"/>
    <p:sldId id="258" r:id="rId5"/>
    <p:sldId id="280" r:id="rId6"/>
    <p:sldId id="266" r:id="rId7"/>
    <p:sldId id="281" r:id="rId8"/>
    <p:sldId id="287" r:id="rId9"/>
    <p:sldId id="288" r:id="rId10"/>
    <p:sldId id="284" r:id="rId11"/>
    <p:sldId id="292" r:id="rId12"/>
    <p:sldId id="286" r:id="rId1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CC3300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6838" autoAdjust="0"/>
    <p:restoredTop sz="94660"/>
  </p:normalViewPr>
  <p:slideViewPr>
    <p:cSldViewPr>
      <p:cViewPr varScale="1">
        <p:scale>
          <a:sx n="108" d="100"/>
          <a:sy n="108" d="100"/>
        </p:scale>
        <p:origin x="52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4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Полилиния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2C2D985-2AA3-4164-BAD7-F6063F9E0161}" type="datetimeFigureOut">
              <a:rPr lang="ru-RU"/>
              <a:pPr>
                <a:defRPr/>
              </a:pPr>
              <a:t>10.02.2023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CDDE7A1-3BF3-44C2-847F-9367A69D2F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2776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7E8C6-EB92-4130-A433-06F958993C9A}" type="datetimeFigureOut">
              <a:rPr lang="ru-RU"/>
              <a:pPr>
                <a:defRPr/>
              </a:pPr>
              <a:t>10.02.2023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89B6E-9966-4C32-BF89-B227BCEA4D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6582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A2560-9EF6-48EE-82AD-43BA1A71030C}" type="datetimeFigureOut">
              <a:rPr lang="ru-RU"/>
              <a:pPr>
                <a:defRPr/>
              </a:pPr>
              <a:t>10.02.2023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B95DA-DBE4-4270-A6BC-8461879C02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3819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2D500-4FFB-4B2E-9360-7D9B3F378F69}" type="datetimeFigureOut">
              <a:rPr lang="ru-RU"/>
              <a:pPr>
                <a:defRPr/>
              </a:pPr>
              <a:t>10.02.2023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8D751-0BE4-42E2-AC7D-F0431D19BA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9561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D21980-FE43-453A-A3C6-B0859BE17745}" type="datetimeFigureOut">
              <a:rPr lang="ru-RU"/>
              <a:pPr>
                <a:defRPr/>
              </a:pPr>
              <a:t>10.02.2023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19F769-05CB-4715-AD0E-C9FE134373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34429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91490D-CBD8-4DBC-81DA-0BE432C0DCC9}" type="datetimeFigureOut">
              <a:rPr lang="ru-RU"/>
              <a:pPr>
                <a:defRPr/>
              </a:pPr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CBAB76-7312-4DF8-AC9B-EA13E1CCE6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92360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2508BC9-9D08-453F-86FA-886F7E2499C5}" type="datetimeFigureOut">
              <a:rPr lang="ru-RU"/>
              <a:pPr>
                <a:defRPr/>
              </a:pPr>
              <a:t>10.02.2023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E3D966-3117-4C75-88C0-2AC8D638B5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714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54B0DA6-19A7-4726-B839-529439E1077B}" type="datetimeFigureOut">
              <a:rPr lang="ru-RU"/>
              <a:pPr>
                <a:defRPr/>
              </a:pPr>
              <a:t>10.02.2023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2AF9ED-05D5-40B4-8BFC-EEEDD8919D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2315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FC30A-3D8C-4373-99E9-DBC091B8948B}" type="datetimeFigureOut">
              <a:rPr lang="ru-RU"/>
              <a:pPr>
                <a:defRPr/>
              </a:pPr>
              <a:t>10.02.2023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B7A48-12C7-43E1-9F28-A798371E92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8029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5A8ADB-C603-4D70-ABBF-F74FC32E24F4}" type="datetimeFigureOut">
              <a:rPr lang="ru-RU"/>
              <a:pPr>
                <a:defRPr/>
              </a:pPr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5A3353-B270-4A65-96C9-AAEA06EE2F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5187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99D7FF8-0138-4033-AA9C-362B877ACC06}" type="datetimeFigureOut">
              <a:rPr lang="ru-RU"/>
              <a:pPr>
                <a:defRPr/>
              </a:pPr>
              <a:t>10.02.2023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405873-4A2D-4EF0-A388-A46EB36ADB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43428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7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FC1E32A3-4C85-4BF1-ABEE-BF7056646A54}" type="datetimeFigureOut">
              <a:rPr lang="ru-RU"/>
              <a:pPr>
                <a:defRPr/>
              </a:pPr>
              <a:t>10.02.2023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>
              <a:defRPr/>
            </a:pPr>
            <a:fld id="{1522CF64-611A-488C-BE65-4FD17553F0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0" r:id="rId2"/>
    <p:sldLayoutId id="2147483915" r:id="rId3"/>
    <p:sldLayoutId id="2147483916" r:id="rId4"/>
    <p:sldLayoutId id="2147483917" r:id="rId5"/>
    <p:sldLayoutId id="2147483918" r:id="rId6"/>
    <p:sldLayoutId id="2147483911" r:id="rId7"/>
    <p:sldLayoutId id="2147483919" r:id="rId8"/>
    <p:sldLayoutId id="2147483920" r:id="rId9"/>
    <p:sldLayoutId id="2147483912" r:id="rId10"/>
    <p:sldLayoutId id="214748391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inclipart.com/picdir/big/489-4890878_palette-paint-aquarelle-clipart.png" TargetMode="External"/><Relationship Id="rId13" Type="http://schemas.openxmlformats.org/officeDocument/2006/relationships/hyperlink" Target="https://traveltimes.ru/wp-content/uploads/2021/07/s12006.jpg" TargetMode="External"/><Relationship Id="rId3" Type="http://schemas.openxmlformats.org/officeDocument/2006/relationships/hyperlink" Target="https://ru-tara.ru/wp-content/uploads/kak-narisovat-ryabinu-86.jpg" TargetMode="External"/><Relationship Id="rId7" Type="http://schemas.openxmlformats.org/officeDocument/2006/relationships/hyperlink" Target="https://www.fonstola.ru/images/201111/fonstola.ru_54880.jpg" TargetMode="External"/><Relationship Id="rId12" Type="http://schemas.openxmlformats.org/officeDocument/2006/relationships/hyperlink" Target="https://dachaogorod.ru/wp-content/uploads/7/a/6/7a66a86d1bfa54638f3316eb9c450ff3.jpeg" TargetMode="External"/><Relationship Id="rId17" Type="http://schemas.openxmlformats.org/officeDocument/2006/relationships/hyperlink" Target="https://cdn.culture.ru/images/9fd4cb67-dc0f-56f4-b644-b6bfab72aadf" TargetMode="External"/><Relationship Id="rId2" Type="http://schemas.openxmlformats.org/officeDocument/2006/relationships/hyperlink" Target="http://feb-web.ru/feb/mas/mas-abc/11/ma212108.htm?cmd=0&amp;istext=1" TargetMode="External"/><Relationship Id="rId16" Type="http://schemas.openxmlformats.org/officeDocument/2006/relationships/hyperlink" Target="https://www.peredvizhnik.ru/upload/iblock/733/0S1A2043_result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atic.tildacdn.com/tild3562-3239-4730-b565-343233383764/ppr.jpg" TargetMode="External"/><Relationship Id="rId11" Type="http://schemas.openxmlformats.org/officeDocument/2006/relationships/hyperlink" Target="https://nekrasowka.ru/wp-content/uploads/6/9/1/691691578f79627bd5ee0489d5530ca7.gif" TargetMode="External"/><Relationship Id="rId5" Type="http://schemas.openxmlformats.org/officeDocument/2006/relationships/hyperlink" Target="https://seriousseller.ru/wp-content/uploads/7/f/0/7f083c52eb62a91d05a48495299165d4.jpeg" TargetMode="External"/><Relationship Id="rId15" Type="http://schemas.openxmlformats.org/officeDocument/2006/relationships/hyperlink" Target="https://avatars.mds.yandex.net/get-marketpic/1596499/market_ekhHCZgfYLlRypP6dJxY1w/orig" TargetMode="External"/><Relationship Id="rId10" Type="http://schemas.openxmlformats.org/officeDocument/2006/relationships/hyperlink" Target="https://traveltimes.ru/wp-content/uploads/2022/04/svekla-1536x864.jpg" TargetMode="External"/><Relationship Id="rId4" Type="http://schemas.openxmlformats.org/officeDocument/2006/relationships/hyperlink" Target="https://cdn1.ozone.ru/s3/multimedia-3/6075712611.jpg" TargetMode="External"/><Relationship Id="rId9" Type="http://schemas.openxmlformats.org/officeDocument/2006/relationships/hyperlink" Target="https://cs1.livemaster.ru/storage/21/6e/131eeb5e3087aec6b435e96bd1fb--kartiny-i-panno-kartina-maslom-solnechnaya-buhta-holst-maslo-.jpg" TargetMode="External"/><Relationship Id="rId14" Type="http://schemas.openxmlformats.org/officeDocument/2006/relationships/hyperlink" Target="https://vinagizdravi.com/images/alkovital.com/boya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nezsch@karelia.ru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5.emf"/><Relationship Id="rId4" Type="http://schemas.openxmlformats.org/officeDocument/2006/relationships/image" Target="../media/image12.emf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Текст 5"/>
          <p:cNvSpPr>
            <a:spLocks noGrp="1"/>
          </p:cNvSpPr>
          <p:nvPr>
            <p:ph type="body" idx="2"/>
          </p:nvPr>
        </p:nvSpPr>
        <p:spPr>
          <a:xfrm>
            <a:off x="4419600" y="4725144"/>
            <a:ext cx="4545013" cy="1944216"/>
          </a:xfrm>
        </p:spPr>
        <p:txBody>
          <a:bodyPr/>
          <a:lstStyle/>
          <a:p>
            <a:r>
              <a:rPr lang="ru-RU" altLang="ru-RU" dirty="0" smtClean="0">
                <a:solidFill>
                  <a:schemeClr val="bg2">
                    <a:lumMod val="25000"/>
                  </a:schemeClr>
                </a:solidFill>
              </a:rPr>
              <a:t>Работу выполнила: </a:t>
            </a:r>
          </a:p>
          <a:p>
            <a:r>
              <a:rPr lang="ru-RU" altLang="ru-RU" dirty="0" smtClean="0">
                <a:solidFill>
                  <a:schemeClr val="bg2">
                    <a:lumMod val="25000"/>
                  </a:schemeClr>
                </a:solidFill>
              </a:rPr>
              <a:t>ученица 4 класса </a:t>
            </a:r>
          </a:p>
          <a:p>
            <a:r>
              <a:rPr lang="ru-RU" altLang="ru-RU" dirty="0" smtClean="0">
                <a:solidFill>
                  <a:schemeClr val="bg2">
                    <a:lumMod val="25000"/>
                  </a:schemeClr>
                </a:solidFill>
              </a:rPr>
              <a:t>Суханова Алиса</a:t>
            </a:r>
          </a:p>
          <a:p>
            <a:r>
              <a:rPr lang="ru-RU" altLang="ru-RU" dirty="0" smtClean="0">
                <a:solidFill>
                  <a:schemeClr val="bg2">
                    <a:lumMod val="25000"/>
                  </a:schemeClr>
                </a:solidFill>
              </a:rPr>
              <a:t>Руководитель:</a:t>
            </a:r>
          </a:p>
          <a:p>
            <a:r>
              <a:rPr lang="ru-RU" altLang="ru-RU" dirty="0" err="1" smtClean="0">
                <a:solidFill>
                  <a:schemeClr val="bg2">
                    <a:lumMod val="25000"/>
                  </a:schemeClr>
                </a:solidFill>
              </a:rPr>
              <a:t>Сикера</a:t>
            </a:r>
            <a:r>
              <a:rPr lang="ru-RU" altLang="ru-RU" dirty="0" smtClean="0">
                <a:solidFill>
                  <a:schemeClr val="bg2">
                    <a:lumMod val="25000"/>
                  </a:schemeClr>
                </a:solidFill>
              </a:rPr>
              <a:t> В.В</a:t>
            </a:r>
            <a:r>
              <a:rPr lang="ru-RU" altLang="ru-RU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r>
              <a:rPr lang="ru-RU" altLang="ru-RU" dirty="0" smtClean="0">
                <a:solidFill>
                  <a:schemeClr val="bg2">
                    <a:lumMod val="25000"/>
                  </a:schemeClr>
                </a:solidFill>
              </a:rPr>
              <a:t>учитель начальных классов</a:t>
            </a:r>
            <a:endParaRPr lang="ru-RU" alt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alt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-243408"/>
            <a:ext cx="7993063" cy="51398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Частное общеобразовательное учреждение </a:t>
            </a:r>
          </a:p>
          <a:p>
            <a:pPr algn="ctr"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общеобразовательная школа</a:t>
            </a:r>
          </a:p>
          <a:p>
            <a:pPr algn="ctr"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«Независимая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школа»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сследовательский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</a:p>
          <a:p>
            <a:pPr algn="ctr">
              <a:defRPr/>
            </a:pP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96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К</a:t>
            </a:r>
            <a:r>
              <a:rPr lang="ru-RU" sz="9600" b="1" dirty="0" smtClean="0">
                <a:solidFill>
                  <a:srgbClr val="CC3300"/>
                </a:solidFill>
                <a:latin typeface="+mj-lt"/>
                <a:cs typeface="Arial" panose="020B0604020202020204" pitchFamily="34" charset="0"/>
              </a:rPr>
              <a:t>р</a:t>
            </a:r>
            <a:r>
              <a:rPr lang="ru-RU" sz="9600" b="1" dirty="0" smtClean="0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а</a:t>
            </a:r>
            <a:r>
              <a:rPr lang="ru-RU" sz="9600" b="1" dirty="0" smtClean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с</a:t>
            </a:r>
            <a:r>
              <a:rPr lang="ru-RU" sz="9600" b="1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к</a:t>
            </a:r>
            <a:r>
              <a:rPr lang="ru-RU" sz="96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и</a:t>
            </a:r>
            <a:r>
              <a:rPr lang="ru-RU" sz="8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8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latin typeface="+mj-lt"/>
                <a:cs typeface="Arial" panose="020B0604020202020204" pitchFamily="34" charset="0"/>
              </a:rPr>
              <a:t>своими руками</a:t>
            </a:r>
            <a:r>
              <a:rPr lang="ru-RU" sz="6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6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6394450"/>
          </a:xfrm>
        </p:spPr>
        <p:txBody>
          <a:bodyPr/>
          <a:lstStyle/>
          <a:p>
            <a:pPr marL="136525" indent="0" eaLnBrk="1" hangingPunct="1">
              <a:buFont typeface="Wingdings 2" pitchFamily="18" charset="2"/>
              <a:buNone/>
            </a:pPr>
            <a:r>
              <a:rPr lang="ru-RU" altLang="ru-RU" sz="2000" b="1" u="sng" smtClean="0">
                <a:latin typeface="Times New Roman" pitchFamily="18" charset="0"/>
                <a:cs typeface="Times New Roman" pitchFamily="18" charset="0"/>
              </a:rPr>
              <a:t>Мои советы</a:t>
            </a:r>
            <a:r>
              <a:rPr lang="ru-RU" altLang="ru-RU" sz="2000" b="1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36525" indent="0" eaLnBrk="1" hangingPunct="1">
              <a:buFont typeface="Wingdings 2" pitchFamily="18" charset="2"/>
              <a:buNone/>
            </a:pPr>
            <a:r>
              <a:rPr lang="ru-RU" altLang="ru-RU" sz="2000" b="1" smtClean="0">
                <a:latin typeface="Times New Roman" pitchFamily="18" charset="0"/>
                <a:cs typeface="Times New Roman" pitchFamily="18" charset="0"/>
              </a:rPr>
              <a:t>- готовые краски лучше хранить в холодильнике в стеклянной посуде из тёмного стекла или в тёмном прохладном месте;</a:t>
            </a:r>
          </a:p>
          <a:p>
            <a:pPr marL="136525" indent="0" eaLnBrk="1" hangingPunct="1">
              <a:buFont typeface="Wingdings 2" pitchFamily="18" charset="2"/>
              <a:buNone/>
            </a:pPr>
            <a:r>
              <a:rPr lang="ru-RU" altLang="ru-RU" sz="2000" b="1" smtClean="0">
                <a:latin typeface="Times New Roman" pitchFamily="18" charset="0"/>
                <a:cs typeface="Times New Roman" pitchFamily="18" charset="0"/>
              </a:rPr>
              <a:t>- не следует готовить краски в большом количестве, потому что они долго не хранятся;</a:t>
            </a:r>
          </a:p>
          <a:p>
            <a:pPr marL="136525" indent="0" eaLnBrk="1" hangingPunct="1">
              <a:buFont typeface="Wingdings 2" pitchFamily="18" charset="2"/>
              <a:buNone/>
            </a:pPr>
            <a:r>
              <a:rPr lang="ru-RU" altLang="ru-RU" sz="2000" b="1" smtClean="0">
                <a:latin typeface="Times New Roman" pitchFamily="18" charset="0"/>
                <a:cs typeface="Times New Roman" pitchFamily="18" charset="0"/>
              </a:rPr>
              <a:t>- добавьте чуточку своей любви, доброты и фантазии!</a:t>
            </a:r>
          </a:p>
          <a:p>
            <a:pPr marL="136525" indent="0" eaLnBrk="1" hangingPunct="1">
              <a:buFont typeface="Wingdings 2" pitchFamily="18" charset="2"/>
              <a:buNone/>
            </a:pPr>
            <a:r>
              <a:rPr lang="ru-RU" altLang="ru-RU" sz="2400" b="1" u="sng" smtClean="0">
                <a:latin typeface="Times New Roman" pitchFamily="18" charset="0"/>
                <a:cs typeface="Times New Roman" pitchFamily="18" charset="0"/>
              </a:rPr>
              <a:t>Вывод:</a:t>
            </a:r>
          </a:p>
          <a:p>
            <a:pPr marL="136525" indent="0" eaLnBrk="1" hangingPunct="1">
              <a:buFont typeface="Wingdings 3" pitchFamily="18" charset="2"/>
              <a:buNone/>
            </a:pP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Гипотеза подтвердилась. 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Некоторые краски можно сделать в домашних условиях. Полученные нами краски имеют преимущества и недостатки: экологически чистые, бесплатные, имеют естественные цвета, но среди них нет ярких и их неудобно хранить.</a:t>
            </a:r>
          </a:p>
          <a:p>
            <a:pPr marL="136525" indent="0" eaLnBrk="1" hangingPunct="1">
              <a:buFont typeface="Wingdings 2" pitchFamily="18" charset="2"/>
              <a:buNone/>
            </a:pPr>
            <a:r>
              <a:rPr lang="ru-RU" altLang="ru-RU" sz="4000" b="1" smtClean="0">
                <a:latin typeface="Times New Roman" pitchFamily="18" charset="0"/>
                <a:cs typeface="Times New Roman" pitchFamily="18" charset="0"/>
              </a:rPr>
              <a:t>У меня получилось и </a:t>
            </a:r>
          </a:p>
          <a:p>
            <a:pPr marL="136525" indent="0" eaLnBrk="1" hangingPunct="1">
              <a:buFont typeface="Wingdings 2" pitchFamily="18" charset="2"/>
              <a:buNone/>
            </a:pPr>
            <a:r>
              <a:rPr lang="ru-RU" altLang="ru-RU" sz="4000" b="1" smtClean="0">
                <a:latin typeface="Times New Roman" pitchFamily="18" charset="0"/>
                <a:cs typeface="Times New Roman" pitchFamily="18" charset="0"/>
              </a:rPr>
              <a:t>     у вас всё получиться!</a:t>
            </a:r>
          </a:p>
          <a:p>
            <a:pPr marL="136525" indent="0" algn="ctr" eaLnBrk="1" hangingPunct="1">
              <a:buFont typeface="Wingdings 2" pitchFamily="18" charset="2"/>
              <a:buNone/>
            </a:pPr>
            <a:endParaRPr lang="ru-RU" altLang="ru-RU" sz="4000" b="1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737"/>
          </a:xfrm>
        </p:spPr>
        <p:txBody>
          <a:bodyPr>
            <a:normAutofit fontScale="90000"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sz="800" dirty="0"/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9038" y="4508500"/>
            <a:ext cx="269557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ъект 1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905500"/>
          </a:xfrm>
        </p:spPr>
        <p:txBody>
          <a:bodyPr/>
          <a:lstStyle/>
          <a:p>
            <a:pPr>
              <a:defRPr/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Словарь русского языка: В 4-х т. / РАН, Ин-т </a:t>
            </a:r>
            <a:r>
              <a:rPr lang="ru-RU" altLang="ru-RU" sz="1200" dirty="0" err="1" smtClean="0">
                <a:latin typeface="Times New Roman" pitchFamily="18" charset="0"/>
                <a:cs typeface="Times New Roman" pitchFamily="18" charset="0"/>
              </a:rPr>
              <a:t>лингвистич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. исследований; Под ред. А. П. Евгеньевой. — 4-е изд., стер. — М.: Рус. яз.; </a:t>
            </a:r>
            <a:r>
              <a:rPr lang="ru-RU" altLang="ru-RU" sz="1200" dirty="0" err="1" smtClean="0">
                <a:latin typeface="Times New Roman" pitchFamily="18" charset="0"/>
                <a:cs typeface="Times New Roman" pitchFamily="18" charset="0"/>
              </a:rPr>
              <a:t>Полиграфресурсы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, 1999; (электронная версия): </a:t>
            </a:r>
            <a:r>
              <a:rPr lang="ru-RU" altLang="ru-RU" sz="12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Фундаментальная электронная библиотека</a:t>
            </a:r>
            <a:endParaRPr lang="ru-RU" altLang="ru-RU" sz="12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109537" indent="0">
              <a:buFont typeface="Wingdings 3" pitchFamily="18" charset="2"/>
              <a:buNone/>
              <a:defRPr/>
            </a:pPr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https://ru-tara.ru/wp-content/uploads/kak-narisovat-ryabinu-86.jpg</a:t>
            </a:r>
            <a:endParaRPr lang="ru-RU" altLang="ru-RU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https://cdn1.ozone.ru/s3/multimedia-3/6075712611.jpg</a:t>
            </a:r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https://seriousseller.ru/wp-content/uploads/7/f/0/7f083c52eb62a91d05a48495299165d4.jpeg</a:t>
            </a:r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https://static.tildacdn.com/tild3562-3239-4730-b565-343233383764/ppr.jpg</a:t>
            </a:r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https://www.fonstola.ru/images/201111/fonstola.ru_54880.jpg</a:t>
            </a:r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https://www.pinclipart.com/picdir/big/489-4890878_palette-paint-aquarelle-clipart.png</a:t>
            </a:r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https://cs1.livemaster.ru/storage/21/6e/131eeb5e3087aec6b435e96bd1fb--kartiny-i-panno-kartina-maslom-solnechnaya-buhta-holst-maslo-.jpg</a:t>
            </a:r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https://traveltimes.ru/wp-content/uploads/2022/04/svekla-1536x864.jpg</a:t>
            </a:r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https://nekrasowka.ru/wp-content/uploads/6/9/1/691691578f79627bd5ee0489d5530ca7.gif</a:t>
            </a:r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https://dachaogorod.ru/wp-content/uploads/7/a/6/7a66a86d1bfa54638f3316eb9c450ff3.jpeg</a:t>
            </a:r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https://traveltimes.ru/wp-content/uploads/2021/07/s12006.jpg</a:t>
            </a:r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https://vinagizdravi.com/images/alkovital.com/boya.jpg</a:t>
            </a:r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  <a:hlinkClick r:id="rId15"/>
              </a:rPr>
              <a:t>https://avatars.mds.yandex.net/get-marketpic/1596499/market_ekhHCZgfYLlRypP6dJxY1w/orig</a:t>
            </a:r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  <a:hlinkClick r:id="rId16"/>
              </a:rPr>
              <a:t>https://www.peredvizhnik.ru/upload/iblock/733/0S1A2043_result.jpg</a:t>
            </a:r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  <a:hlinkClick r:id="rId17"/>
              </a:rPr>
              <a:t>https://cdn.culture.ru/images/9fd4cb67-dc0f-56f4-b644-b6bfab72aadf</a:t>
            </a:r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109537" indent="0">
              <a:buFont typeface="Wingdings 3" pitchFamily="18" charset="2"/>
              <a:buNone/>
              <a:defRPr/>
            </a:pPr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Источники: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612313" cy="705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Объект 2"/>
          <p:cNvSpPr>
            <a:spLocks noGrp="1"/>
          </p:cNvSpPr>
          <p:nvPr>
            <p:ph idx="1"/>
          </p:nvPr>
        </p:nvSpPr>
        <p:spPr>
          <a:xfrm>
            <a:off x="179388" y="257175"/>
            <a:ext cx="9432925" cy="6034088"/>
          </a:xfrm>
        </p:spPr>
        <p:txBody>
          <a:bodyPr/>
          <a:lstStyle/>
          <a:p>
            <a:pPr marL="136525" indent="0" eaLnBrk="1" hangingPunct="1">
              <a:buFont typeface="Wingdings 2" pitchFamily="18" charset="2"/>
              <a:buNone/>
            </a:pPr>
            <a:r>
              <a:rPr lang="ru-RU" altLang="ru-RU" sz="2000" dirty="0" smtClean="0">
                <a:solidFill>
                  <a:schemeClr val="bg1"/>
                </a:solidFill>
              </a:rPr>
              <a:t>Авторы:</a:t>
            </a:r>
          </a:p>
          <a:p>
            <a:pPr marL="136525" indent="0" eaLnBrk="1" hangingPunct="1">
              <a:buFont typeface="Wingdings 2" pitchFamily="18" charset="2"/>
              <a:buNone/>
            </a:pPr>
            <a:r>
              <a:rPr lang="ru-RU" altLang="ru-RU" sz="2000" dirty="0" smtClean="0">
                <a:solidFill>
                  <a:schemeClr val="bg1"/>
                </a:solidFill>
              </a:rPr>
              <a:t>Суханова Алиса</a:t>
            </a:r>
          </a:p>
          <a:p>
            <a:pPr marL="136525" indent="0" eaLnBrk="1" hangingPunct="1">
              <a:buFont typeface="Wingdings 2" pitchFamily="18" charset="2"/>
              <a:buNone/>
            </a:pPr>
            <a:r>
              <a:rPr lang="ru-RU" altLang="ru-RU" sz="2000" dirty="0" smtClean="0">
                <a:solidFill>
                  <a:schemeClr val="bg1"/>
                </a:solidFill>
              </a:rPr>
              <a:t>ученица 4 класса </a:t>
            </a:r>
          </a:p>
          <a:p>
            <a:pPr marL="136525" indent="0" eaLnBrk="1" hangingPunct="1">
              <a:buFont typeface="Wingdings 2" pitchFamily="18" charset="2"/>
              <a:buNone/>
            </a:pPr>
            <a:r>
              <a:rPr lang="ru-RU" altLang="ru-RU" sz="2000" dirty="0" smtClean="0">
                <a:solidFill>
                  <a:schemeClr val="bg1"/>
                </a:solidFill>
              </a:rPr>
              <a:t>ЧОУ СОШ «Независимая школа»</a:t>
            </a:r>
          </a:p>
          <a:p>
            <a:pPr marL="136525" indent="0" eaLnBrk="1" hangingPunct="1">
              <a:buFont typeface="Wingdings 2" pitchFamily="18" charset="2"/>
              <a:buNone/>
            </a:pPr>
            <a:r>
              <a:rPr lang="en-US" altLang="ru-RU" sz="2000" dirty="0" smtClean="0">
                <a:solidFill>
                  <a:schemeClr val="bg1"/>
                </a:solidFill>
              </a:rPr>
              <a:t>E-mail: </a:t>
            </a:r>
            <a:r>
              <a:rPr lang="en-US" altLang="ru-RU" sz="2000" dirty="0" smtClean="0">
                <a:solidFill>
                  <a:schemeClr val="bg1"/>
                </a:solidFill>
                <a:hlinkClick r:id="rId3"/>
              </a:rPr>
              <a:t>nezsch@karelia.ru</a:t>
            </a:r>
            <a:endParaRPr lang="ru-RU" altLang="ru-RU" sz="2000" dirty="0" smtClean="0">
              <a:solidFill>
                <a:schemeClr val="bg1"/>
              </a:solidFill>
            </a:endParaRPr>
          </a:p>
          <a:p>
            <a:pPr marL="136525" indent="0" eaLnBrk="1" hangingPunct="1">
              <a:buFont typeface="Wingdings 2" pitchFamily="18" charset="2"/>
              <a:buNone/>
            </a:pPr>
            <a:endParaRPr lang="ru-RU" altLang="ru-RU" sz="2000" dirty="0" smtClean="0">
              <a:solidFill>
                <a:schemeClr val="bg1"/>
              </a:solidFill>
            </a:endParaRPr>
          </a:p>
          <a:p>
            <a:pPr marL="136525" indent="0" eaLnBrk="1" hangingPunct="1">
              <a:buFont typeface="Wingdings 2" pitchFamily="18" charset="2"/>
              <a:buNone/>
            </a:pPr>
            <a:r>
              <a:rPr lang="ru-RU" altLang="ru-RU" sz="2000" dirty="0" err="1" smtClean="0">
                <a:solidFill>
                  <a:schemeClr val="bg1"/>
                </a:solidFill>
              </a:rPr>
              <a:t>Сикера</a:t>
            </a:r>
            <a:r>
              <a:rPr lang="ru-RU" altLang="ru-RU" sz="2000" dirty="0" smtClean="0">
                <a:solidFill>
                  <a:schemeClr val="bg1"/>
                </a:solidFill>
              </a:rPr>
              <a:t> Валентина Викторовна</a:t>
            </a:r>
          </a:p>
          <a:p>
            <a:pPr marL="136525" indent="0" eaLnBrk="1" hangingPunct="1">
              <a:buFont typeface="Wingdings 2" pitchFamily="18" charset="2"/>
              <a:buNone/>
            </a:pPr>
            <a:r>
              <a:rPr lang="ru-RU" altLang="ru-RU" sz="2000" dirty="0" smtClean="0">
                <a:solidFill>
                  <a:schemeClr val="bg1"/>
                </a:solidFill>
              </a:rPr>
              <a:t>учитель </a:t>
            </a:r>
            <a:r>
              <a:rPr lang="ru-RU" altLang="ru-RU" sz="2000" dirty="0" smtClean="0">
                <a:solidFill>
                  <a:schemeClr val="bg1"/>
                </a:solidFill>
              </a:rPr>
              <a:t>начальных классов</a:t>
            </a:r>
          </a:p>
          <a:p>
            <a:pPr marL="136525" indent="0" eaLnBrk="1" hangingPunct="1">
              <a:buFont typeface="Wingdings 2" pitchFamily="18" charset="2"/>
              <a:buNone/>
            </a:pPr>
            <a:r>
              <a:rPr lang="ru-RU" altLang="ru-RU" sz="2000" dirty="0">
                <a:solidFill>
                  <a:schemeClr val="bg1"/>
                </a:solidFill>
              </a:rPr>
              <a:t>ЧОУ СОШ «Независимая школа»</a:t>
            </a:r>
          </a:p>
          <a:p>
            <a:pPr marL="136525" indent="0" eaLnBrk="1" hangingPunct="1">
              <a:buFont typeface="Wingdings 2" pitchFamily="18" charset="2"/>
              <a:buNone/>
            </a:pPr>
            <a:r>
              <a:rPr lang="en-US" altLang="ru-RU" sz="2000" dirty="0">
                <a:solidFill>
                  <a:schemeClr val="bg1"/>
                </a:solidFill>
              </a:rPr>
              <a:t>E-mail: </a:t>
            </a:r>
            <a:r>
              <a:rPr lang="en-US" altLang="ru-RU" sz="2000" dirty="0">
                <a:solidFill>
                  <a:schemeClr val="bg1"/>
                </a:solidFill>
                <a:hlinkClick r:id="rId3"/>
              </a:rPr>
              <a:t>nezsch@karelia.ru</a:t>
            </a:r>
            <a:endParaRPr lang="ru-RU" altLang="ru-RU" sz="2000">
              <a:solidFill>
                <a:schemeClr val="bg1"/>
              </a:solidFill>
            </a:endParaRPr>
          </a:p>
          <a:p>
            <a:pPr marL="136525" indent="0" eaLnBrk="1" hangingPunct="1">
              <a:buFont typeface="Wingdings 2" pitchFamily="18" charset="2"/>
              <a:buNone/>
            </a:pPr>
            <a:endParaRPr lang="ru-RU" altLang="ru-RU" sz="2000" dirty="0" smtClean="0"/>
          </a:p>
          <a:p>
            <a:pPr marL="136525" indent="0" eaLnBrk="1" hangingPunct="1">
              <a:buFont typeface="Wingdings 2" pitchFamily="18" charset="2"/>
              <a:buNone/>
            </a:pPr>
            <a:endParaRPr lang="ru-RU" altLang="ru-RU" sz="2000" dirty="0" smtClean="0"/>
          </a:p>
          <a:p>
            <a:pPr marL="136525" indent="0" eaLnBrk="1" hangingPunct="1">
              <a:buFont typeface="Wingdings 2" pitchFamily="18" charset="2"/>
              <a:buNone/>
            </a:pPr>
            <a:endParaRPr lang="ru-RU" altLang="ru-RU" sz="2000" dirty="0" smtClean="0"/>
          </a:p>
          <a:p>
            <a:pPr marL="136525" indent="0" algn="ctr" eaLnBrk="1" hangingPunct="1">
              <a:buFont typeface="Wingdings 2" pitchFamily="18" charset="2"/>
              <a:buNone/>
            </a:pPr>
            <a:r>
              <a:rPr lang="ru-RU" altLang="ru-RU" sz="2000" dirty="0" smtClean="0"/>
              <a:t>       </a:t>
            </a:r>
          </a:p>
          <a:p>
            <a:pPr marL="136525" indent="0" algn="ctr" eaLnBrk="1" hangingPunct="1">
              <a:buFont typeface="Wingdings 2" pitchFamily="18" charset="2"/>
              <a:buNone/>
            </a:pPr>
            <a:r>
              <a:rPr lang="ru-RU" altLang="ru-RU" sz="3600" b="1" dirty="0" smtClean="0">
                <a:solidFill>
                  <a:schemeClr val="bg1"/>
                </a:solidFill>
              </a:rPr>
              <a:t>ЖИВИТЕ В МИРЕ ЯРКИХ КРАСОК!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175"/>
          </a:xfrm>
        </p:spPr>
        <p:txBody>
          <a:bodyPr>
            <a:normAutofit fontScale="90000"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6481763"/>
          </a:xfrm>
        </p:spPr>
        <p:txBody>
          <a:bodyPr rtlCol="0">
            <a:normAutofit lnSpcReduction="10000"/>
          </a:bodyPr>
          <a:lstStyle/>
          <a:p>
            <a:pPr marL="136525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altLang="ru-RU" sz="2000" b="1" dirty="0" smtClean="0">
                <a:ea typeface="Calibri" pitchFamily="34" charset="0"/>
                <a:cs typeface="Times New Roman" pitchFamily="18" charset="0"/>
              </a:rPr>
              <a:t>Цель</a:t>
            </a:r>
            <a:r>
              <a:rPr lang="ru-RU" altLang="ru-RU" sz="2000" b="1" dirty="0" smtClean="0">
                <a:ea typeface="Calibri" pitchFamily="34" charset="0"/>
                <a:cs typeface="Times New Roman" pitchFamily="18" charset="0"/>
              </a:rPr>
              <a:t> </a:t>
            </a: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исследования: узнать, как появились краски и получить естественные красители дома. </a:t>
            </a:r>
          </a:p>
          <a:p>
            <a:pPr marL="136525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altLang="ru-RU" sz="2000" b="1" dirty="0" smtClean="0">
                <a:ea typeface="Calibri" pitchFamily="34" charset="0"/>
                <a:cs typeface="Times New Roman" pitchFamily="18" charset="0"/>
              </a:rPr>
              <a:t>Задачи:</a:t>
            </a:r>
          </a:p>
          <a:p>
            <a:pPr marL="136525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1. Изучить историю возникновения красок.</a:t>
            </a:r>
          </a:p>
          <a:p>
            <a:pPr marL="136525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2. Опытным путём определить подходящие продукты для получения краски в домашних условиях.</a:t>
            </a:r>
          </a:p>
          <a:p>
            <a:pPr marL="136525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3. Провести эксперименты и сформулировать выводы.</a:t>
            </a:r>
          </a:p>
          <a:p>
            <a:pPr marL="136525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4. Полученными красками сделать рисунки.</a:t>
            </a:r>
          </a:p>
          <a:p>
            <a:pPr marL="136525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altLang="ru-RU" sz="2000" b="1" dirty="0" smtClean="0">
                <a:ea typeface="Calibri" pitchFamily="34" charset="0"/>
                <a:cs typeface="Times New Roman" pitchFamily="18" charset="0"/>
              </a:rPr>
              <a:t>Гипотеза: Я предполагаю, что краски можно изготовить самостоятельно в домашних условиях, но они будут отличаться от магазинных</a:t>
            </a:r>
            <a:r>
              <a:rPr lang="ru-RU" altLang="ru-RU" sz="2000" b="1" dirty="0" smtClean="0"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136525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altLang="ru-RU" sz="2000" b="1" dirty="0">
                <a:ea typeface="Calibri" pitchFamily="34" charset="0"/>
                <a:cs typeface="Times New Roman" pitchFamily="18" charset="0"/>
              </a:rPr>
              <a:t>Объектом</a:t>
            </a:r>
            <a:r>
              <a:rPr lang="ru-RU" alt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исследования в данной работе является краска для рисования.</a:t>
            </a:r>
          </a:p>
          <a:p>
            <a:pPr marL="136525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altLang="ru-RU" sz="2000" b="1" dirty="0">
                <a:ea typeface="Calibri" pitchFamily="34" charset="0"/>
                <a:cs typeface="Times New Roman" pitchFamily="18" charset="0"/>
              </a:rPr>
              <a:t>Предмет: </a:t>
            </a: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возможность изготовления красок в домашних условиях</a:t>
            </a: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.</a:t>
            </a:r>
            <a:endParaRPr lang="ru-RU" altLang="ru-RU" sz="2000" b="1" dirty="0" smtClean="0">
              <a:ea typeface="Calibri" pitchFamily="34" charset="0"/>
              <a:cs typeface="Times New Roman" pitchFamily="18" charset="0"/>
            </a:endParaRPr>
          </a:p>
          <a:p>
            <a:pPr marL="136525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altLang="ru-RU" sz="2000" b="1" dirty="0" smtClean="0">
                <a:ea typeface="Calibri" pitchFamily="34" charset="0"/>
                <a:cs typeface="Times New Roman" pitchFamily="18" charset="0"/>
              </a:rPr>
              <a:t>Методы</a:t>
            </a:r>
            <a:r>
              <a:rPr lang="ru-RU" alt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работы</a:t>
            </a:r>
            <a:r>
              <a:rPr lang="ru-RU" alt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:</a:t>
            </a:r>
            <a:endParaRPr lang="ru-RU" altLang="ru-RU" sz="2000" dirty="0" smtClean="0">
              <a:solidFill>
                <a:schemeClr val="tx1">
                  <a:lumMod val="75000"/>
                  <a:lumOff val="2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marL="136525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SzPts val="1000"/>
              <a:buFont typeface="Wingdings 2" pitchFamily="18" charset="2"/>
              <a:buNone/>
              <a:defRPr/>
            </a:pP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  1. Изучение литературы по данному вопросу.</a:t>
            </a:r>
          </a:p>
          <a:p>
            <a:pPr marL="136525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  2. Получение консультации у руководителей исследования.</a:t>
            </a:r>
          </a:p>
          <a:p>
            <a:pPr marL="136525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SzPts val="1000"/>
              <a:buFont typeface="Wingdings 2" pitchFamily="18" charset="2"/>
              <a:buNone/>
              <a:defRPr/>
            </a:pP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  3. Практическая работа.</a:t>
            </a:r>
          </a:p>
          <a:p>
            <a:pPr marL="136525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ru-RU" altLang="ru-RU" sz="2000" dirty="0" smtClean="0">
              <a:solidFill>
                <a:schemeClr val="tx1">
                  <a:lumMod val="75000"/>
                  <a:lumOff val="2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marL="136525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ru-RU" altLang="ru-RU" sz="2000" dirty="0" smtClean="0">
              <a:solidFill>
                <a:schemeClr val="tx1">
                  <a:lumMod val="75000"/>
                  <a:lumOff val="2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marL="136525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ru-RU" altLang="ru-RU" sz="2000" dirty="0" smtClean="0">
              <a:solidFill>
                <a:schemeClr val="tx1">
                  <a:lumMod val="75000"/>
                  <a:lumOff val="25000"/>
                </a:schemeClr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175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b="0" dirty="0">
                <a:effectLst/>
              </a:rPr>
              <a:t>Значение слова «</a:t>
            </a:r>
            <a:r>
              <a:rPr lang="ru-RU" b="0" dirty="0">
                <a:solidFill>
                  <a:schemeClr val="tx1"/>
                </a:solidFill>
                <a:effectLst/>
              </a:rPr>
              <a:t>краска</a:t>
            </a:r>
            <a:r>
              <a:rPr lang="ru-RU" b="0" dirty="0">
                <a:effectLst/>
              </a:rPr>
              <a:t>»</a:t>
            </a:r>
            <a:br>
              <a:rPr lang="ru-RU" b="0" dirty="0">
                <a:effectLst/>
              </a:rPr>
            </a:br>
            <a:endParaRPr lang="ru-RU" dirty="0"/>
          </a:p>
        </p:txBody>
      </p:sp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165100" y="908050"/>
            <a:ext cx="87852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/>
              <a:t>1.</a:t>
            </a:r>
            <a:r>
              <a:rPr lang="ru-RU" altLang="ru-RU" sz="2000"/>
              <a:t> Вещество, придающее тот или иной цвет предметам, которые оно покрывает или пропитывает. </a:t>
            </a:r>
          </a:p>
          <a:p>
            <a:pPr eaLnBrk="1" hangingPunct="1"/>
            <a:r>
              <a:rPr lang="ru-RU" altLang="ru-RU" sz="2000" b="1"/>
              <a:t>2.</a:t>
            </a:r>
            <a:r>
              <a:rPr lang="ru-RU" altLang="ru-RU" sz="2000"/>
              <a:t> Тон, цвет, колорит.</a:t>
            </a:r>
          </a:p>
          <a:p>
            <a:pPr eaLnBrk="1" hangingPunct="1"/>
            <a:r>
              <a:rPr lang="ru-RU" altLang="ru-RU" sz="2000" b="1"/>
              <a:t>3.</a:t>
            </a:r>
            <a:r>
              <a:rPr lang="ru-RU" altLang="ru-RU" sz="2000"/>
              <a:t> Выразительные средства речи, музыки, сценического искусства и т. п.</a:t>
            </a:r>
          </a:p>
          <a:p>
            <a:pPr eaLnBrk="1" hangingPunct="1"/>
            <a:r>
              <a:rPr lang="ru-RU" altLang="ru-RU" sz="2000" b="1"/>
              <a:t>4.</a:t>
            </a:r>
            <a:r>
              <a:rPr lang="ru-RU" altLang="ru-RU" sz="2000"/>
              <a:t> Румянец. </a:t>
            </a:r>
          </a:p>
        </p:txBody>
      </p:sp>
      <p:pic>
        <p:nvPicPr>
          <p:cNvPr id="11268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76375" y="2540000"/>
            <a:ext cx="6408738" cy="4005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4450"/>
            <a:ext cx="8229600" cy="852488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000" dirty="0" smtClean="0">
                <a:solidFill>
                  <a:srgbClr val="0070C0"/>
                </a:solidFill>
                <a:latin typeface="+mn-lt"/>
              </a:rPr>
              <a:t>Виды красок: </a:t>
            </a:r>
            <a:endParaRPr lang="ru-RU" sz="40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557213" y="803275"/>
            <a:ext cx="1524000" cy="7508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/>
              <a:t>ГУАШЬ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3387725" y="788988"/>
            <a:ext cx="2016125" cy="7524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АКВАРЕЛЬ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27463" y="3721100"/>
            <a:ext cx="157638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dirty="0">
                <a:latin typeface="+mn-lt"/>
              </a:rPr>
              <a:t>ПАСТЕЛЬ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83350" y="836613"/>
            <a:ext cx="2232025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dirty="0">
                <a:latin typeface="+mn-lt"/>
              </a:rPr>
              <a:t>МАСЛЯНЫЕ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400" dirty="0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288" y="3716338"/>
            <a:ext cx="16002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400" dirty="0">
                <a:latin typeface="+mn-lt"/>
              </a:rPr>
              <a:t>ТЕМПЕРА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732588" y="3763963"/>
            <a:ext cx="209867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400" dirty="0">
                <a:latin typeface="+mn-lt"/>
              </a:rPr>
              <a:t>АКРИЛОВЫЕ</a:t>
            </a:r>
          </a:p>
        </p:txBody>
      </p:sp>
      <p:pic>
        <p:nvPicPr>
          <p:cNvPr id="12297" name="Picture 8" descr="https://www.peredvizhnik.ru/upload/iblock/733/0S1A2043_resul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4292600"/>
            <a:ext cx="21383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0" descr="https://www.artpinok.ru/images/product/101390_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7900" y="4260850"/>
            <a:ext cx="1960563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4" descr="https://www.peredvizhnik.ru/upload/iblock/538/kraski_akrilovye_sonet_tuby_120ml_v_assortiment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1600" y="4292600"/>
            <a:ext cx="22971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0713" y="1411288"/>
            <a:ext cx="2674937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3950" y="1411288"/>
            <a:ext cx="2627313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2" name="Picture 1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863" y="1411288"/>
            <a:ext cx="2590800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ъект 5"/>
          <p:cNvSpPr>
            <a:spLocks noGrp="1"/>
          </p:cNvSpPr>
          <p:nvPr>
            <p:ph idx="1"/>
          </p:nvPr>
        </p:nvSpPr>
        <p:spPr>
          <a:xfrm>
            <a:off x="611188" y="809625"/>
            <a:ext cx="8229600" cy="6048375"/>
          </a:xfrm>
        </p:spPr>
        <p:txBody>
          <a:bodyPr/>
          <a:lstStyle/>
          <a:p>
            <a:pPr marL="136525" indent="0" eaLnBrk="1" hangingPunct="1">
              <a:buFont typeface="Wingdings 2" pitchFamily="18" charset="2"/>
              <a:buNone/>
            </a:pPr>
            <a:r>
              <a:rPr lang="ru-RU" altLang="ru-RU" dirty="0" smtClean="0"/>
              <a:t>Любишь ли ты рисовать?</a:t>
            </a:r>
          </a:p>
          <a:p>
            <a:pPr marL="136525" indent="0" eaLnBrk="1" hangingPunct="1">
              <a:buFont typeface="Wingdings 2" pitchFamily="18" charset="2"/>
              <a:buNone/>
            </a:pPr>
            <a:endParaRPr lang="ru-RU" altLang="ru-RU" dirty="0" smtClean="0"/>
          </a:p>
          <a:p>
            <a:pPr marL="136525" indent="0" eaLnBrk="1" hangingPunct="1">
              <a:buFont typeface="Wingdings 2" pitchFamily="18" charset="2"/>
              <a:buNone/>
            </a:pPr>
            <a:endParaRPr lang="ru-RU" altLang="ru-RU" dirty="0" smtClean="0"/>
          </a:p>
          <a:p>
            <a:pPr marL="136525" indent="0" eaLnBrk="1" hangingPunct="1">
              <a:buFont typeface="Wingdings 2" pitchFamily="18" charset="2"/>
              <a:buNone/>
            </a:pPr>
            <a:r>
              <a:rPr lang="ru-RU" altLang="ru-RU" dirty="0" smtClean="0"/>
              <a:t>Как ты думаешь, можно</a:t>
            </a:r>
          </a:p>
          <a:p>
            <a:pPr marL="136525" indent="0" eaLnBrk="1" hangingPunct="1">
              <a:buFont typeface="Wingdings 2" pitchFamily="18" charset="2"/>
              <a:buNone/>
            </a:pPr>
            <a:r>
              <a:rPr lang="ru-RU" altLang="ru-RU" dirty="0" smtClean="0"/>
              <a:t> ли создать краски в </a:t>
            </a:r>
          </a:p>
          <a:p>
            <a:pPr marL="136525" indent="0" eaLnBrk="1" hangingPunct="1">
              <a:buFont typeface="Wingdings 2" pitchFamily="18" charset="2"/>
              <a:buNone/>
            </a:pPr>
            <a:r>
              <a:rPr lang="ru-RU" altLang="ru-RU" dirty="0" smtClean="0"/>
              <a:t>домашних условиях?</a:t>
            </a:r>
          </a:p>
          <a:p>
            <a:pPr marL="136525" indent="0" eaLnBrk="1" hangingPunct="1">
              <a:buFont typeface="Wingdings 2" pitchFamily="18" charset="2"/>
              <a:buNone/>
            </a:pPr>
            <a:endParaRPr lang="ru-RU" altLang="ru-RU" dirty="0" smtClean="0"/>
          </a:p>
          <a:p>
            <a:pPr marL="136525" indent="0" eaLnBrk="1" hangingPunct="1">
              <a:buFont typeface="Wingdings 2" pitchFamily="18" charset="2"/>
              <a:buNone/>
            </a:pPr>
            <a:endParaRPr lang="ru-RU" altLang="ru-RU" dirty="0" smtClean="0"/>
          </a:p>
          <a:p>
            <a:pPr marL="136525" indent="0" eaLnBrk="1" hangingPunct="1">
              <a:buFont typeface="Wingdings 2" pitchFamily="18" charset="2"/>
              <a:buNone/>
            </a:pPr>
            <a:r>
              <a:rPr lang="ru-RU" altLang="ru-RU" dirty="0" smtClean="0"/>
              <a:t>Можно ли сделать краски</a:t>
            </a:r>
          </a:p>
          <a:p>
            <a:pPr marL="136525" indent="0" eaLnBrk="1" hangingPunct="1">
              <a:buFont typeface="Wingdings 2" pitchFamily="18" charset="2"/>
              <a:buNone/>
            </a:pPr>
            <a:r>
              <a:rPr lang="ru-RU" altLang="ru-RU" dirty="0" smtClean="0"/>
              <a:t>из цветов, фруктов </a:t>
            </a:r>
          </a:p>
          <a:p>
            <a:pPr marL="136525" indent="0" eaLnBrk="1" hangingPunct="1">
              <a:buFont typeface="Wingdings 2" pitchFamily="18" charset="2"/>
              <a:buNone/>
            </a:pPr>
            <a:r>
              <a:rPr lang="ru-RU" altLang="ru-RU" dirty="0" smtClean="0"/>
              <a:t>и овощей?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76064"/>
          </a:xfrm>
        </p:spPr>
        <p:txBody>
          <a:bodyPr>
            <a:normAutofit fontScale="90000"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АНКЕТИРОВАНИЕ </a:t>
            </a:r>
            <a:r>
              <a:rPr lang="ru-RU" sz="3100" dirty="0" smtClean="0"/>
              <a:t>(54 ЧЕЛОВЕКА)</a:t>
            </a:r>
            <a:endParaRPr lang="ru-RU" sz="3100" dirty="0"/>
          </a:p>
        </p:txBody>
      </p:sp>
      <p:graphicFrame>
        <p:nvGraphicFramePr>
          <p:cNvPr id="13316" name="Диаграмма 6"/>
          <p:cNvGraphicFramePr>
            <a:graphicFrameLocks/>
          </p:cNvGraphicFramePr>
          <p:nvPr/>
        </p:nvGraphicFramePr>
        <p:xfrm>
          <a:off x="5580063" y="620713"/>
          <a:ext cx="3240087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7" name="Диаграмма" r:id="rId3" imgW="3200589" imgH="2114586" progId="Excel.Chart.8">
                  <p:embed/>
                </p:oleObj>
              </mc:Choice>
              <mc:Fallback>
                <p:oleObj name="Диаграмма" r:id="rId3" imgW="3200589" imgH="2114586" progId="Excel.Char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lum bright="-2000" contrast="3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620713"/>
                        <a:ext cx="3240087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Диаграмма 7"/>
          <p:cNvGraphicFramePr>
            <a:graphicFrameLocks/>
          </p:cNvGraphicFramePr>
          <p:nvPr/>
        </p:nvGraphicFramePr>
        <p:xfrm>
          <a:off x="5580063" y="2276475"/>
          <a:ext cx="3240087" cy="222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8" name="Диаграмма" r:id="rId5" imgW="3267229" imgH="2419322" progId="Excel.Chart.8">
                  <p:embed/>
                </p:oleObj>
              </mc:Choice>
              <mc:Fallback>
                <p:oleObj name="Диаграмма" r:id="rId5" imgW="3267229" imgH="2419322" progId="Excel.Chart.8">
                  <p:embed/>
                  <p:pic>
                    <p:nvPicPr>
                      <p:cNvPr id="0" name="Диаграмма 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2276475"/>
                        <a:ext cx="3240087" cy="222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Диаграмма 8"/>
          <p:cNvGraphicFramePr>
            <a:graphicFrameLocks/>
          </p:cNvGraphicFramePr>
          <p:nvPr/>
        </p:nvGraphicFramePr>
        <p:xfrm>
          <a:off x="2000250" y="2946400"/>
          <a:ext cx="3438525" cy="230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9" r:id="rId7" imgW="3438442" imgH="2310584" progId="Excel.Chart.8">
                  <p:embed/>
                </p:oleObj>
              </mc:Choice>
              <mc:Fallback>
                <p:oleObj r:id="rId7" imgW="3438442" imgH="2310584" progId="Excel.Chart.8">
                  <p:embed/>
                  <p:pic>
                    <p:nvPicPr>
                      <p:cNvPr id="0" name="Диаграмма 8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0" y="2946400"/>
                        <a:ext cx="3438525" cy="230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Диаграмма 9"/>
          <p:cNvGraphicFramePr>
            <a:graphicFrameLocks/>
          </p:cNvGraphicFramePr>
          <p:nvPr/>
        </p:nvGraphicFramePr>
        <p:xfrm>
          <a:off x="5580063" y="4365625"/>
          <a:ext cx="3240087" cy="218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0" name="Диаграмма" r:id="rId9" imgW="3200589" imgH="2200245" progId="Excel.Chart.8">
                  <p:embed/>
                </p:oleObj>
              </mc:Choice>
              <mc:Fallback>
                <p:oleObj name="Диаграмма" r:id="rId9" imgW="3200589" imgH="2200245" progId="Excel.Chart.8">
                  <p:embed/>
                  <p:pic>
                    <p:nvPicPr>
                      <p:cNvPr id="0" name="Диаграмма 9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4365625"/>
                        <a:ext cx="3240087" cy="218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Содержимое 6" descr="1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13663" y="160338"/>
            <a:ext cx="1214437" cy="10810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-27384"/>
            <a:ext cx="9036496" cy="6984776"/>
          </a:xfrm>
        </p:spPr>
        <p:txBody>
          <a:bodyPr>
            <a:normAutofit fontScale="90000"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4000" dirty="0" smtClean="0"/>
              <a:t>Эксперимент 1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>
                <a:solidFill>
                  <a:schemeClr val="tx1"/>
                </a:solidFill>
              </a:rPr>
              <a:t>Я решила попробовать с пищевыми красителями. 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Для </a:t>
            </a:r>
            <a:r>
              <a:rPr lang="ru-RU" sz="2000" dirty="0">
                <a:solidFill>
                  <a:schemeClr val="tx1"/>
                </a:solidFill>
              </a:rPr>
              <a:t>этого нам понадобится совсем </a:t>
            </a:r>
            <a:r>
              <a:rPr lang="ru-RU" sz="2000" dirty="0" smtClean="0">
                <a:solidFill>
                  <a:schemeClr val="tx1"/>
                </a:solidFill>
              </a:rPr>
              <a:t>чуть-чуть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ингредиентов: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         </a:t>
            </a:r>
            <a:r>
              <a:rPr lang="ru-RU" altLang="ru-RU" sz="2000" dirty="0" smtClean="0"/>
              <a:t>Добавим </a:t>
            </a:r>
            <a:r>
              <a:rPr lang="ru-RU" altLang="ru-RU" sz="2000" dirty="0"/>
              <a:t>в воду краситель</a:t>
            </a:r>
            <a:r>
              <a:rPr lang="ru-RU" altLang="ru-RU" sz="1800" dirty="0"/>
              <a:t>.</a:t>
            </a:r>
            <a:br>
              <a:rPr lang="ru-RU" altLang="ru-RU" sz="1800" dirty="0"/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         </a:t>
            </a:r>
            <a:r>
              <a:rPr lang="ru-RU" altLang="ru-RU" sz="2000" dirty="0"/>
              <a:t>Тщательно размешиваем</a:t>
            </a:r>
            <a:r>
              <a:rPr lang="ru-RU" altLang="ru-RU" sz="1800" dirty="0"/>
              <a:t>.</a:t>
            </a:r>
            <a:br>
              <a:rPr lang="ru-RU" altLang="ru-RU" sz="1800" dirty="0"/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         </a:t>
            </a:r>
            <a:r>
              <a:rPr lang="ru-RU" altLang="ru-RU" sz="2000" dirty="0"/>
              <a:t>Он смотрится в воде очень красиво</a:t>
            </a:r>
            <a:r>
              <a:rPr lang="ru-RU" altLang="ru-RU" sz="2000" dirty="0" smtClean="0"/>
              <a:t>.</a:t>
            </a:r>
            <a:br>
              <a:rPr lang="ru-RU" altLang="ru-RU" sz="2000" dirty="0" smtClean="0"/>
            </a:br>
            <a:r>
              <a:rPr lang="ru-RU" altLang="ru-RU" sz="2000" dirty="0"/>
              <a:t/>
            </a:r>
            <a:br>
              <a:rPr lang="ru-RU" altLang="ru-RU" sz="2000" dirty="0"/>
            </a:br>
            <a:r>
              <a:rPr lang="ru-RU" altLang="ru-RU" sz="2000" dirty="0" smtClean="0"/>
              <a:t/>
            </a:r>
            <a:br>
              <a:rPr lang="ru-RU" altLang="ru-RU" sz="2000" dirty="0" smtClean="0"/>
            </a:br>
            <a:r>
              <a:rPr lang="ru-RU" altLang="ru-RU" sz="2000" dirty="0" smtClean="0"/>
              <a:t/>
            </a:r>
            <a:br>
              <a:rPr lang="ru-RU" altLang="ru-RU" sz="2000" dirty="0" smtClean="0"/>
            </a:br>
            <a:r>
              <a:rPr lang="ru-RU" altLang="ru-RU" sz="2000" dirty="0"/>
              <a:t> </a:t>
            </a:r>
            <a:r>
              <a:rPr lang="ru-RU" altLang="ru-RU" sz="2000" dirty="0" smtClean="0"/>
              <a:t>        </a:t>
            </a:r>
            <a:r>
              <a:rPr lang="ru-RU" sz="2000" dirty="0" smtClean="0">
                <a:solidFill>
                  <a:schemeClr val="tx1"/>
                </a:solidFill>
              </a:rPr>
              <a:t>Если </a:t>
            </a:r>
            <a:r>
              <a:rPr lang="ru-RU" sz="2000" dirty="0">
                <a:solidFill>
                  <a:schemeClr val="tx1"/>
                </a:solidFill>
              </a:rPr>
              <a:t>сделать много красок, то можно 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        рисовать </a:t>
            </a:r>
            <a:r>
              <a:rPr lang="ru-RU" sz="2000" dirty="0">
                <a:solidFill>
                  <a:schemeClr val="tx1"/>
                </a:solidFill>
              </a:rPr>
              <a:t>красивые картины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                                                  </a:t>
            </a:r>
            <a:r>
              <a:rPr lang="ru-RU" sz="2000" dirty="0">
                <a:solidFill>
                  <a:schemeClr val="tx1"/>
                </a:solidFill>
              </a:rPr>
              <a:t>Предлагаю вам сделать такие же краски.</a:t>
            </a:r>
            <a:r>
              <a:rPr lang="ru-RU" altLang="ru-RU" sz="2000" dirty="0"/>
              <a:t/>
            </a:r>
            <a:br>
              <a:rPr lang="ru-RU" altLang="ru-RU" sz="2000" dirty="0"/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340" name="AutoShape 5" descr="https://xn----dtbqei2c2ai.xn--p1ai/wp-content/uploads/2020/10/filtr-dlya-dom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3663" y="160338"/>
            <a:ext cx="1152525" cy="106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1484313"/>
            <a:ext cx="3141662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1773238"/>
            <a:ext cx="839788" cy="111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2997200"/>
            <a:ext cx="8556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5" name="Picture 1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4221163"/>
            <a:ext cx="865188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107950" y="1125538"/>
            <a:ext cx="5626100" cy="1622425"/>
          </a:xfrm>
        </p:spPr>
        <p:txBody>
          <a:bodyPr/>
          <a:lstStyle/>
          <a:p>
            <a:pPr marL="136525" indent="0" eaLnBrk="1" hangingPunct="1">
              <a:buFont typeface="Wingdings 2" pitchFamily="18" charset="2"/>
              <a:buNone/>
            </a:pPr>
            <a:r>
              <a:rPr lang="ru-RU" altLang="ru-RU" sz="2400" b="1" smtClean="0"/>
              <a:t>Для создания красок, </a:t>
            </a:r>
          </a:p>
          <a:p>
            <a:pPr marL="136525" indent="0" eaLnBrk="1" hangingPunct="1">
              <a:buFont typeface="Wingdings 2" pitchFamily="18" charset="2"/>
              <a:buNone/>
            </a:pPr>
            <a:r>
              <a:rPr lang="ru-RU" altLang="ru-RU" sz="2400" b="1" smtClean="0"/>
              <a:t>натрём овощи и нарежем зелень.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778098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600" dirty="0" smtClean="0"/>
              <a:t> Эксперимент 2</a:t>
            </a:r>
            <a:endParaRPr lang="ru-RU" sz="3600" dirty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1613" y="333375"/>
            <a:ext cx="1755775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352425"/>
            <a:ext cx="17272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5425" y="352425"/>
            <a:ext cx="11080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989138"/>
            <a:ext cx="4032250" cy="154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8" name="Прямоугольник 2"/>
          <p:cNvSpPr>
            <a:spLocks noChangeArrowheads="1"/>
          </p:cNvSpPr>
          <p:nvPr/>
        </p:nvSpPr>
        <p:spPr bwMode="auto">
          <a:xfrm>
            <a:off x="317500" y="3789363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400" b="1"/>
              <a:t>Отожмём сок и воспользуемся</a:t>
            </a:r>
          </a:p>
          <a:p>
            <a:r>
              <a:rPr lang="ru-RU" altLang="ru-RU" sz="2400" b="1"/>
              <a:t>им как красками.</a:t>
            </a:r>
          </a:p>
        </p:txBody>
      </p:sp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0088" y="4151313"/>
            <a:ext cx="223202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2044700"/>
            <a:ext cx="2868612" cy="383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5"/>
          <p:cNvSpPr>
            <a:spLocks noGrp="1"/>
          </p:cNvSpPr>
          <p:nvPr>
            <p:ph sz="half" idx="4294967295"/>
          </p:nvPr>
        </p:nvSpPr>
        <p:spPr>
          <a:xfrm>
            <a:off x="323850" y="692150"/>
            <a:ext cx="5472113" cy="1441450"/>
          </a:xfrm>
        </p:spPr>
        <p:txBody>
          <a:bodyPr/>
          <a:lstStyle/>
          <a:p>
            <a:pPr marL="136525" indent="0" eaLnBrk="1" hangingPunct="1">
              <a:buFont typeface="Wingdings 2" pitchFamily="18" charset="2"/>
              <a:buNone/>
            </a:pPr>
            <a:r>
              <a:rPr lang="ru-RU" altLang="ru-RU" smtClean="0"/>
              <a:t>Попробуем ягоды:</a:t>
            </a:r>
          </a:p>
          <a:p>
            <a:pPr marL="136525" indent="0" eaLnBrk="1" hangingPunct="1">
              <a:buFont typeface="Wingdings 2" pitchFamily="18" charset="2"/>
              <a:buNone/>
            </a:pPr>
            <a:r>
              <a:rPr lang="ru-RU" altLang="ru-RU" b="1" smtClean="0"/>
              <a:t>калина    черника</a:t>
            </a:r>
            <a:r>
              <a:rPr lang="ru-RU" altLang="ru-RU" smtClean="0"/>
              <a:t>		                              </a:t>
            </a:r>
            <a:endParaRPr lang="ru-RU" altLang="ru-RU" b="1" smtClean="0"/>
          </a:p>
        </p:txBody>
      </p:sp>
      <p:pic>
        <p:nvPicPr>
          <p:cNvPr id="16387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1700213"/>
            <a:ext cx="1933575" cy="25796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 fontScale="90000"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Эксперимент 3</a:t>
            </a:r>
            <a:endParaRPr lang="ru-RU" dirty="0"/>
          </a:p>
        </p:txBody>
      </p:sp>
      <p:pic>
        <p:nvPicPr>
          <p:cNvPr id="16389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4100" y="1700213"/>
            <a:ext cx="194310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1412875"/>
            <a:ext cx="3962400" cy="528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1" name="Прямоугольник 2"/>
          <p:cNvSpPr>
            <a:spLocks noChangeArrowheads="1"/>
          </p:cNvSpPr>
          <p:nvPr/>
        </p:nvSpPr>
        <p:spPr bwMode="auto">
          <a:xfrm>
            <a:off x="4859338" y="476250"/>
            <a:ext cx="41767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3200"/>
              <a:t>Получается красиво!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491654"/>
          </a:xfrm>
        </p:spPr>
        <p:txBody>
          <a:bodyPr>
            <a:normAutofit fontScale="90000"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Эксперимент 4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95288" y="765175"/>
            <a:ext cx="5267325" cy="736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/>
              <a:buNone/>
              <a:defRPr/>
            </a:pPr>
            <a:r>
              <a:rPr lang="ru-RU" sz="4000" b="1" dirty="0" smtClean="0">
                <a:solidFill>
                  <a:schemeClr val="tx1"/>
                </a:solidFill>
              </a:rPr>
              <a:t>Древесный уголь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 flipH="1">
            <a:off x="8686800" y="1700213"/>
            <a:ext cx="46038" cy="635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/>
              <a:buNone/>
              <a:defRPr/>
            </a:pPr>
            <a:endParaRPr lang="ru-RU" sz="800" dirty="0"/>
          </a:p>
        </p:txBody>
      </p:sp>
      <p:pic>
        <p:nvPicPr>
          <p:cNvPr id="17413" name="Объект 3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750" y="1987550"/>
            <a:ext cx="2876550" cy="3889375"/>
          </a:xfrm>
          <a:ln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</p:pic>
      <p:sp>
        <p:nvSpPr>
          <p:cNvPr id="17414" name="Объект 7"/>
          <p:cNvSpPr>
            <a:spLocks noGrp="1"/>
          </p:cNvSpPr>
          <p:nvPr>
            <p:ph sz="quarter" idx="4"/>
          </p:nvPr>
        </p:nvSpPr>
        <p:spPr>
          <a:xfrm>
            <a:off x="4645025" y="2133600"/>
            <a:ext cx="4041775" cy="3252788"/>
          </a:xfrm>
          <a:ln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pic>
        <p:nvPicPr>
          <p:cNvPr id="1741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2375" y="2060575"/>
            <a:ext cx="493712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1029</TotalTime>
  <Words>176</Words>
  <Application>Microsoft Office PowerPoint</Application>
  <PresentationFormat>Экран (4:3)</PresentationFormat>
  <Paragraphs>117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Calibri</vt:lpstr>
      <vt:lpstr>Lucida Sans Unicode</vt:lpstr>
      <vt:lpstr>Times New Roman</vt:lpstr>
      <vt:lpstr>Verdana</vt:lpstr>
      <vt:lpstr>Wingdings 2</vt:lpstr>
      <vt:lpstr>Wingdings 3</vt:lpstr>
      <vt:lpstr>Открытая</vt:lpstr>
      <vt:lpstr>Диаграмма</vt:lpstr>
      <vt:lpstr>Диаграмма Microsoft Excel</vt:lpstr>
      <vt:lpstr>Презентация PowerPoint</vt:lpstr>
      <vt:lpstr>Презентация PowerPoint</vt:lpstr>
      <vt:lpstr>Значение слова «краска» </vt:lpstr>
      <vt:lpstr>Виды красок: </vt:lpstr>
      <vt:lpstr>АНКЕТИРОВАНИЕ (54 ЧЕЛОВЕКА)</vt:lpstr>
      <vt:lpstr>       Эксперимент 1 Я решила попробовать с пищевыми красителями.  Для этого нам понадобится совсем чуть-чуть ингредиентов:            Добавим в воду краситель.               Тщательно размешиваем.              Он смотрится в воде очень красиво.             Если сделать много красок, то можно           рисовать красивые картины.                                                     Предлагаю вам сделать такие же краски.           </vt:lpstr>
      <vt:lpstr> Эксперимент 2</vt:lpstr>
      <vt:lpstr>Эксперимент 3</vt:lpstr>
      <vt:lpstr>Эксперимент 4</vt:lpstr>
      <vt:lpstr>Презентация PowerPoint</vt:lpstr>
      <vt:lpstr>Источники: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Краски</dc:title>
  <dc:creator>Ната</dc:creator>
  <cp:lastModifiedBy>имя</cp:lastModifiedBy>
  <cp:revision>122</cp:revision>
  <dcterms:created xsi:type="dcterms:W3CDTF">2022-01-09T11:44:39Z</dcterms:created>
  <dcterms:modified xsi:type="dcterms:W3CDTF">2023-02-10T09:39:25Z</dcterms:modified>
</cp:coreProperties>
</file>