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4" r:id="rId2"/>
    <p:sldId id="267" r:id="rId3"/>
    <p:sldId id="265" r:id="rId4"/>
    <p:sldId id="268" r:id="rId5"/>
    <p:sldId id="260" r:id="rId6"/>
    <p:sldId id="287" r:id="rId7"/>
    <p:sldId id="289" r:id="rId8"/>
    <p:sldId id="284" r:id="rId9"/>
    <p:sldId id="277" r:id="rId10"/>
    <p:sldId id="306" r:id="rId11"/>
    <p:sldId id="292" r:id="rId12"/>
    <p:sldId id="30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680530598616516E-2"/>
          <c:y val="5.1082655664400491E-2"/>
          <c:w val="0.89745603674540686"/>
          <c:h val="0.777244811405131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'вопрос 1'!$I$16:$I$17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'вопрос 1'!$J$16:$J$17</c:f>
              <c:numCache>
                <c:formatCode>General</c:formatCode>
                <c:ptCount val="2"/>
                <c:pt idx="0">
                  <c:v>25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83303216"/>
        <c:axId val="-783308112"/>
      </c:barChart>
      <c:catAx>
        <c:axId val="-78330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-783308112"/>
        <c:crosses val="autoZero"/>
        <c:auto val="1"/>
        <c:lblAlgn val="ctr"/>
        <c:lblOffset val="100"/>
        <c:noMultiLvlLbl val="0"/>
      </c:catAx>
      <c:valAx>
        <c:axId val="-78330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833032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25400">
      <a:solidFill>
        <a:schemeClr val="tx1">
          <a:alpha val="52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27</c:v>
                </c:pt>
                <c:pt idx="1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83311920"/>
        <c:axId val="-783302128"/>
      </c:barChart>
      <c:catAx>
        <c:axId val="-78331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83302128"/>
        <c:crosses val="autoZero"/>
        <c:auto val="1"/>
        <c:lblAlgn val="ctr"/>
        <c:lblOffset val="100"/>
        <c:noMultiLvlLbl val="0"/>
      </c:catAx>
      <c:valAx>
        <c:axId val="-78330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8331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49491872648025"/>
          <c:y val="6.3516228491284882E-2"/>
          <c:w val="0.7292769028871390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'[Лист Microsoft Office Excel.xlsx]Лист1'!$B$1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'[Лист Microsoft Office Excel.xlsx]Лист1'!$A$2:$A$6</c:f>
              <c:strCache>
                <c:ptCount val="5"/>
                <c:pt idx="0">
                  <c:v>1"а</c:v>
                </c:pt>
                <c:pt idx="1">
                  <c:v>1"б</c:v>
                </c:pt>
                <c:pt idx="2">
                  <c:v>2 кл.</c:v>
                </c:pt>
                <c:pt idx="3">
                  <c:v>3 кл.</c:v>
                </c:pt>
                <c:pt idx="4">
                  <c:v>4 кл.</c:v>
                </c:pt>
              </c:strCache>
            </c:strRef>
          </c:cat>
          <c:val>
            <c:numRef>
              <c:f>'[Лист Microsoft Office Excel.xlsx]Лист1'!$B$2:$B$6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'[Лист Microsoft Office Excel.xlsx]Лист1'!$C$1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'[Лист Microsoft Office Excel.xlsx]Лист1'!$A$2:$A$6</c:f>
              <c:strCache>
                <c:ptCount val="5"/>
                <c:pt idx="0">
                  <c:v>1"а</c:v>
                </c:pt>
                <c:pt idx="1">
                  <c:v>1"б</c:v>
                </c:pt>
                <c:pt idx="2">
                  <c:v>2 кл.</c:v>
                </c:pt>
                <c:pt idx="3">
                  <c:v>3 кл.</c:v>
                </c:pt>
                <c:pt idx="4">
                  <c:v>4 кл.</c:v>
                </c:pt>
              </c:strCache>
            </c:strRef>
          </c:cat>
          <c:val>
            <c:numRef>
              <c:f>'[Лист Microsoft Office Excel.xlsx]Лист1'!$C$2:$C$6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'[Лист Microsoft Office Excel.xlsx]Лист1'!$D$1</c:f>
              <c:strCache>
                <c:ptCount val="1"/>
                <c:pt idx="0">
                  <c:v>не очень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'[Лист Microsoft Office Excel.xlsx]Лист1'!$A$2:$A$6</c:f>
              <c:strCache>
                <c:ptCount val="5"/>
                <c:pt idx="0">
                  <c:v>1"а</c:v>
                </c:pt>
                <c:pt idx="1">
                  <c:v>1"б</c:v>
                </c:pt>
                <c:pt idx="2">
                  <c:v>2 кл.</c:v>
                </c:pt>
                <c:pt idx="3">
                  <c:v>3 кл.</c:v>
                </c:pt>
                <c:pt idx="4">
                  <c:v>4 кл.</c:v>
                </c:pt>
              </c:strCache>
            </c:strRef>
          </c:cat>
          <c:val>
            <c:numRef>
              <c:f>'[Лист Microsoft Office Excel.xlsx]Лист1'!$D$2:$D$6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83304304"/>
        <c:axId val="-783313008"/>
      </c:barChart>
      <c:catAx>
        <c:axId val="-78330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-783313008"/>
        <c:crosses val="autoZero"/>
        <c:auto val="1"/>
        <c:lblAlgn val="ctr"/>
        <c:lblOffset val="100"/>
        <c:noMultiLvlLbl val="0"/>
      </c:catAx>
      <c:valAx>
        <c:axId val="-78331300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78330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48756232526901"/>
          <c:y val="0.48957506938190115"/>
          <c:w val="0.15151246719160105"/>
          <c:h val="0.25115157480314959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099001414679487E-2"/>
          <c:y val="1.3943838188002707E-2"/>
          <c:w val="0.86764266125023171"/>
          <c:h val="0.88798259472825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1'!$F$45</c:f>
              <c:strCache>
                <c:ptCount val="1"/>
                <c:pt idx="0">
                  <c:v>не 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'вопрос 1'!$E$46:$E$49</c:f>
              <c:strCache>
                <c:ptCount val="4"/>
                <c:pt idx="0">
                  <c:v>гречневая</c:v>
                </c:pt>
                <c:pt idx="1">
                  <c:v>ячневая</c:v>
                </c:pt>
                <c:pt idx="2">
                  <c:v>пшеничная</c:v>
                </c:pt>
                <c:pt idx="3">
                  <c:v>манная</c:v>
                </c:pt>
              </c:strCache>
            </c:strRef>
          </c:cat>
          <c:val>
            <c:numRef>
              <c:f>'вопрос 1'!$F$46:$F$49</c:f>
              <c:numCache>
                <c:formatCode>General</c:formatCode>
                <c:ptCount val="4"/>
                <c:pt idx="0">
                  <c:v>22</c:v>
                </c:pt>
                <c:pt idx="1">
                  <c:v>17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'вопрос 1'!$G$45</c:f>
              <c:strCache>
                <c:ptCount val="1"/>
                <c:pt idx="0">
                  <c:v>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'вопрос 1'!$E$46:$E$49</c:f>
              <c:strCache>
                <c:ptCount val="4"/>
                <c:pt idx="0">
                  <c:v>гречневая</c:v>
                </c:pt>
                <c:pt idx="1">
                  <c:v>ячневая</c:v>
                </c:pt>
                <c:pt idx="2">
                  <c:v>пшеничная</c:v>
                </c:pt>
                <c:pt idx="3">
                  <c:v>манная</c:v>
                </c:pt>
              </c:strCache>
            </c:strRef>
          </c:cat>
          <c:val>
            <c:numRef>
              <c:f>'вопрос 1'!$G$46:$G$49</c:f>
              <c:numCache>
                <c:formatCode>General</c:formatCode>
                <c:ptCount val="4"/>
                <c:pt idx="0">
                  <c:v>41</c:v>
                </c:pt>
                <c:pt idx="1">
                  <c:v>49</c:v>
                </c:pt>
                <c:pt idx="2">
                  <c:v>43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83302672"/>
        <c:axId val="-783298864"/>
      </c:barChart>
      <c:catAx>
        <c:axId val="-78330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-783298864"/>
        <c:crosses val="autoZero"/>
        <c:auto val="1"/>
        <c:lblAlgn val="ctr"/>
        <c:lblOffset val="100"/>
        <c:noMultiLvlLbl val="0"/>
      </c:catAx>
      <c:valAx>
        <c:axId val="-78329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8330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70304287059385"/>
          <c:y val="0.27778589335889836"/>
          <c:w val="0.13929695712940615"/>
          <c:h val="0.1389798852529114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7A53A-390F-4C74-AA5E-801469BCFD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D377C-3FB1-455A-BDBD-2C80EEDA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D377C-3FB1-455A-BDBD-2C80EEDA86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7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D377C-3FB1-455A-BDBD-2C80EEDA86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3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D377C-3FB1-455A-BDBD-2C80EEDA86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1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D377C-3FB1-455A-BDBD-2C80EEDA86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0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D377C-3FB1-455A-BDBD-2C80EEDA86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1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3295-A2D4-4688-8145-ADAE8A418919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4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958B-21BE-44B5-89D5-142DED52DB19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5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3F1-85FE-459C-8CAE-F083C72DDDCE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6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EA05-D343-466F-AF7B-0A07C5CDE51B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5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4799-CE98-4B7E-A178-061E7C9E2F6A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A8FF-9210-4006-B766-D35E7AEBFDA6}" type="datetime1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ACE7-A54B-4127-AB7E-A0E433FC1272}" type="datetime1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EC9-690B-4EF7-BDB3-204F2A7D1408}" type="datetime1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8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729E-245A-46B9-8DFC-103051A2CA22}" type="datetime1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3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EF20-964E-4602-91A5-120E5E798BEB}" type="datetime1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0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DA1-A705-41A2-BF6A-033223973B5F}" type="datetime1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9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9850-2ED7-4A62-A48D-B18FC428CB52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C353B-724F-4164-84F4-3FDBD3C53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7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minic.ru/blog/nutriciologiya/kakaya-kasha-samaya-poleznay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aze.ru/index.php/frazeologizm/na-bukvu-b/berjozovaya-kasha" TargetMode="External"/><Relationship Id="rId5" Type="http://schemas.openxmlformats.org/officeDocument/2006/relationships/hyperlink" Target="https://ru.wikipedia.org/wiki/&#1040;&#1082;&#1091;&#1083;&#1080;&#1085;&#1072;_&#1043;&#1088;&#1077;&#1095;&#1080;&#1096;&#1085;&#1080;&#1094;&#1072;" TargetMode="External"/><Relationship Id="rId4" Type="http://schemas.openxmlformats.org/officeDocument/2006/relationships/hyperlink" Target="http://www.bolshoyvopros.ru/questions/1473161-otkuda-poshlo-slovo-odnokashniki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chart" Target="../charts/char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381" y="274334"/>
            <a:ext cx="901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образовательная школа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«Независимая школа»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0559" y="6022254"/>
            <a:ext cx="1756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г.Петрозаводск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4793" y="3702187"/>
            <a:ext cx="3168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3 класса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Вересова Марьяна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Водопьянов Степан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Коцоруба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О.В.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103" y="1849761"/>
            <a:ext cx="8801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ли важны каши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www.pinclipart.com/picdir/big/107-1073554_pudding-svg-transparent-julegrt-bilder-clipa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651412"/>
            <a:ext cx="3794760" cy="23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963524" y="5080783"/>
            <a:ext cx="2664723" cy="8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1112936" y="3087106"/>
            <a:ext cx="2938768" cy="9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1048228" y="939045"/>
            <a:ext cx="2938768" cy="9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629231" y="1206475"/>
            <a:ext cx="2664723" cy="1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624029" y="3015670"/>
            <a:ext cx="2664723" cy="1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449" y="4353778"/>
            <a:ext cx="1816765" cy="27495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459"/>
            <a:ext cx="5751871" cy="3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790" y="698217"/>
            <a:ext cx="5859291" cy="316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019" y="3583859"/>
            <a:ext cx="5629084" cy="2735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2" descr="https://www.pinclipart.com/picdir/big/107-1073554_pudding-svg-transparent-julegrt-bilder-clipar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712" y="4712373"/>
            <a:ext cx="3794760" cy="23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92600" flipH="1" flipV="1">
            <a:off x="9297416" y="-79771"/>
            <a:ext cx="3012886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7364"/>
            <a:ext cx="718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источники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4497" y="822989"/>
            <a:ext cx="2347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smtClean="0">
                <a:solidFill>
                  <a:srgbClr val="3057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издания</a:t>
            </a:r>
            <a:endParaRPr lang="ru-RU" altLang="ru-RU" sz="2000" b="1" u="sng" dirty="0">
              <a:solidFill>
                <a:srgbClr val="3057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4497" y="3021508"/>
            <a:ext cx="2790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smtClean="0">
                <a:solidFill>
                  <a:srgbClr val="3057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  <a:endParaRPr lang="ru-RU" altLang="ru-RU" sz="2000" b="1" u="sng" dirty="0">
              <a:solidFill>
                <a:srgbClr val="3057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497" y="1262201"/>
            <a:ext cx="115863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 В. И.  Пословицы русского народа. – М.: ЭКСМО,  2009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Ожегов С.И. Толковый словарь русского языка: 100000 слов, терминов и выражений:[новое издание] / Сергей Иванович Ожегов ; под общ. ред. Л. И. Скворцова. - 28-е изд.,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перераб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 Москва: Мир И образование, 2015. – 1375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Ушаков Д. Н. Большой толковый словарь русского языка. Москва: Дом Славянской кн., 2008. - 959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Юдина Н А. Русские обряды и обычаи. - М.: Вече, 2013. – 320с.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497" y="3580423"/>
            <a:ext cx="1205137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ЗДОРОВЬЕ. [Электронный ресурс]. – Режим доступа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https://vitaminic.ru/blog/nutriciologiya/kakaya-kasha-samaya-poleznaya/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Большой вопрос.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[Электронный ресурс]. – Режим доступа: 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http://www.bolshoyvopros.ru/questions/1473161-otkuda-poshlo-slovo-odnokashniki.html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ВикипедиЯ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[Электронный ресурс]. – Режим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доступа: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://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ru.wikipedia.org/wiki/Акулина_Гречишница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Информация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еду, новости кулинарии, история каши. [Электронный ресурс]. – Режим доступа: 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https://varimparim.ru/history_raznoe/fakt_history/id1205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Каша – традиционная русская еда. [Электронный ресурс]. – Режим доступа: 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http://detkambest.ru/kashi-tradicionno-russkaya-eda/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 фразеологизмов. [Электронный ресурс]. – Режим доступа:  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https://fraze.ru/index.php/frazeologizm/na-bukvu-b/berjozovaya-kasha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Эрудит. Интересные факты о кашах. [Электронный ресурс]. – Режим доступа: 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http://erudit-menu.ru/plugins/dif_news/dif_news.php?0.view.621 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92600" flipH="1" flipV="1">
            <a:off x="9297416" y="-79771"/>
            <a:ext cx="3012886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756" y="174206"/>
            <a:ext cx="927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создателях проекта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12803" y="977773"/>
            <a:ext cx="4964112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alt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Вересова Марьяна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Водопьянов Степан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Коцоруба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Елизавета,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3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ЧОУ СОШ «Независимая школа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312803" y="4241899"/>
            <a:ext cx="4572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работы: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Ольга Васильевна,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в.кв.к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ЧОУ СОШ «Независимая школа»,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667" y="1144839"/>
            <a:ext cx="2016388" cy="2918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https://sun9-75.userapi.com/s/v1/if2/FMOO39r7tgF8lJFkd2Yjszdzhde5oozZrjzvkLXz-iMeZrZtEfGorVasWr0hV2hvjsgjIWZeQUyzwCDdwvcuMk3K.jpg?size=1280x1280&amp;quality=95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284255" y="1982584"/>
            <a:ext cx="2084412" cy="2690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39947" y="3672841"/>
            <a:ext cx="2128172" cy="282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312803" y="6293364"/>
            <a:ext cx="305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E-mail:nezsch@karelia.ru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00265" y="41877"/>
            <a:ext cx="963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 проекта</a:t>
            </a:r>
            <a:endParaRPr lang="ru-RU" sz="3600" b="1" cap="all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92600" flipH="1" flipV="1">
            <a:off x="9297416" y="-79771"/>
            <a:ext cx="3012886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s03.infourok.ru/uploads/ex/0aa3/00062522-8e4678a0/hello_html_m37c1b93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12" y="4807975"/>
            <a:ext cx="1924620" cy="16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5375">
            <a:off x="2772705" y="1448506"/>
            <a:ext cx="1582569" cy="234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650" y="1560490"/>
            <a:ext cx="1668482" cy="234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66458">
            <a:off x="2576640" y="4601885"/>
            <a:ext cx="2243846" cy="168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880" y="1514326"/>
            <a:ext cx="2974306" cy="536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746" y="4572875"/>
            <a:ext cx="2281668" cy="2285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7470" y="889574"/>
            <a:ext cx="621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меню</a:t>
            </a:r>
            <a:endParaRPr lang="ru-RU" sz="28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5538" y="1788462"/>
            <a:ext cx="20810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манная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пшённая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геркулесовая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ячневая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083384" y="915622"/>
            <a:ext cx="434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endParaRPr lang="ru-RU" sz="2800" b="1" cap="all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s://thumbs.dreamstime.com/z/%D0%B8%D0%B7%D1%83%D0%BC%D0%BB%D1%8F%D1%8F-%D0%B6%D0%B5%D0%BD%D1%81%D0%BA%D0%B8%D0%B9-%D0%BC%D0%BE%D0%BB%D0%BE%D0%B4%D0%BE%D0%B9-%D1%87%D0%B5%D0%BB%D0%BE%D0%B2%D0%B5%D0%BA-%D1%81%D0%BC%D0%BE%D1%82%D1%80%D1%8F-%D0%B2-%D0%BB%D1%83%D0%BF%D1%83-1367490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3354" y="5030737"/>
            <a:ext cx="1848569" cy="18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1948" y="902622"/>
            <a:ext cx="48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пользы каши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50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349562" y="3361847"/>
            <a:ext cx="2664723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222549" y="5088044"/>
            <a:ext cx="2938768" cy="12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349562" y="1727510"/>
            <a:ext cx="2664723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3136" y="1701475"/>
            <a:ext cx="11246464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изучить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историю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каши;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выяснить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бывают каши и чем каждая из них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полезна;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взять интервью у специалистов (повара, доктора);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анкетирование учеников 1-4 классов и опрос среди сотрудников школы;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организовать наблюдение за учениками с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 - все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 едят кашу и какая каша самая любимая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 приготовить кашу в домашних условиях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6" y="834298"/>
            <a:ext cx="147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16016"/>
            <a:ext cx="279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40" y="4933892"/>
            <a:ext cx="895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endParaRPr lang="ru-RU" sz="28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40" y="5329422"/>
            <a:ext cx="72922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литературы и интернет – источников;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интервьюирование;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самостоятельное приготовление каши в домашних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условиях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4014" y="49327"/>
            <a:ext cx="9937986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каша – это полезное и необходимое блюдо,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растущего организма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0547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sz="28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6659" y="5339539"/>
            <a:ext cx="80733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742" y="816873"/>
            <a:ext cx="2400024" cy="13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5"/>
          <a:stretch/>
        </p:blipFill>
        <p:spPr>
          <a:xfrm>
            <a:off x="5812107" y="2487521"/>
            <a:ext cx="5743454" cy="382896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-1613015" y="169671"/>
            <a:ext cx="895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бывают каши?</a:t>
            </a:r>
            <a:endParaRPr lang="ru-RU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50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349561" y="3194207"/>
            <a:ext cx="2664723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222549" y="4966124"/>
            <a:ext cx="2938768" cy="12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349561" y="1582247"/>
            <a:ext cx="2664723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9659"/>
            <a:ext cx="5726204" cy="382896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4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"/>
            <a:ext cx="3200400" cy="6812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959" y="45720"/>
            <a:ext cx="895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нашим поварам  за то, </a:t>
            </a:r>
            <a:endParaRPr lang="ru-RU" sz="3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кашу варят нам!</a:t>
            </a:r>
          </a:p>
        </p:txBody>
      </p:sp>
      <p:sp>
        <p:nvSpPr>
          <p:cNvPr id="2" name="TextBox 1"/>
          <p:cNvSpPr txBox="1"/>
          <p:nvPr/>
        </p:nvSpPr>
        <p:spPr>
          <a:xfrm rot="923023">
            <a:off x="9184303" y="1678030"/>
            <a:ext cx="31277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Геркулесовая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каша 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876" y="1531869"/>
            <a:ext cx="6229180" cy="466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53B-724F-4164-84F4-3FDBD3C536E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0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334" y="113589"/>
            <a:ext cx="895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Интервью с доктором</a:t>
            </a:r>
            <a:endParaRPr lang="ru-RU" sz="3200" b="1" cap="all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50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349561" y="3194207"/>
            <a:ext cx="2664723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222549" y="4966124"/>
            <a:ext cx="2938768" cy="12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 flipV="1">
            <a:off x="10349561" y="1582247"/>
            <a:ext cx="2664723" cy="1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46"/>
          <a:stretch/>
        </p:blipFill>
        <p:spPr>
          <a:xfrm>
            <a:off x="81320" y="3261359"/>
            <a:ext cx="1886579" cy="35581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1214">
            <a:off x="9039490" y="-227666"/>
            <a:ext cx="3341663" cy="3818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18" y="1332776"/>
            <a:ext cx="6783186" cy="50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053" y="-168855"/>
            <a:ext cx="970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сотрудников школы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629231" y="1206475"/>
            <a:ext cx="2664723" cy="1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624029" y="3015670"/>
            <a:ext cx="2664723" cy="1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449" y="4353778"/>
            <a:ext cx="1816765" cy="2749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316" y="359821"/>
            <a:ext cx="895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респондентов – 27 человек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7937" y="772817"/>
            <a:ext cx="394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ли Вы кашу?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28519"/>
              </p:ext>
            </p:extLst>
          </p:nvPr>
        </p:nvGraphicFramePr>
        <p:xfrm>
          <a:off x="1332052" y="1194480"/>
          <a:ext cx="4237855" cy="263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3097" y="1283151"/>
            <a:ext cx="4218791" cy="256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60971" y="803131"/>
            <a:ext cx="48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кашу Вы предпочитаете?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8111" y="3732838"/>
            <a:ext cx="472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 кашу полезной?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785" y="4234892"/>
            <a:ext cx="2700930" cy="198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9"/>
          <a:stretch/>
        </p:blipFill>
        <p:spPr>
          <a:xfrm>
            <a:off x="9077948" y="4582982"/>
            <a:ext cx="2774892" cy="213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138323"/>
              </p:ext>
            </p:extLst>
          </p:nvPr>
        </p:nvGraphicFramePr>
        <p:xfrm>
          <a:off x="1332052" y="4234891"/>
          <a:ext cx="4237855" cy="245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569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7110" y="-15269"/>
            <a:ext cx="895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629231" y="1206475"/>
            <a:ext cx="2664723" cy="1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624029" y="3015670"/>
            <a:ext cx="2664723" cy="1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449" y="4353778"/>
            <a:ext cx="1816765" cy="274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579" y="489220"/>
            <a:ext cx="895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респондентов -56 учеников начальных классов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2488" y="1648281"/>
            <a:ext cx="701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1: Любите ли Вы кашу?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91781510"/>
              </p:ext>
            </p:extLst>
          </p:nvPr>
        </p:nvGraphicFramePr>
        <p:xfrm>
          <a:off x="1363442" y="2389944"/>
          <a:ext cx="8831370" cy="414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6724">
            <a:off x="9231687" y="1108240"/>
            <a:ext cx="2690126" cy="2484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82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0933" y="112865"/>
            <a:ext cx="1077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в школьной столовой</a:t>
            </a:r>
            <a:endParaRPr lang="ru-RU" sz="32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629231" y="1206475"/>
            <a:ext cx="2664723" cy="1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thumbs.dreamstime.com/b/ears-9200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5492" flipH="1">
            <a:off x="-624029" y="3015670"/>
            <a:ext cx="2664723" cy="1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449" y="4353778"/>
            <a:ext cx="1816765" cy="2749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13" y="4844955"/>
            <a:ext cx="1743206" cy="1257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1053" y="890567"/>
            <a:ext cx="424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наблюдения</a:t>
            </a:r>
            <a:endParaRPr lang="ru-RU" sz="28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6203" y="4844955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диаграмма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95211" y="2989447"/>
            <a:ext cx="4015412" cy="3011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56496003"/>
              </p:ext>
            </p:extLst>
          </p:nvPr>
        </p:nvGraphicFramePr>
        <p:xfrm>
          <a:off x="1556892" y="1438235"/>
          <a:ext cx="6891685" cy="48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015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393</Words>
  <Application>Microsoft Office PowerPoint</Application>
  <PresentationFormat>Широкоэкранный</PresentationFormat>
  <Paragraphs>94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106</cp:revision>
  <dcterms:created xsi:type="dcterms:W3CDTF">2022-03-31T14:47:49Z</dcterms:created>
  <dcterms:modified xsi:type="dcterms:W3CDTF">2023-02-10T04:32:20Z</dcterms:modified>
</cp:coreProperties>
</file>