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74" r:id="rId4"/>
    <p:sldId id="270" r:id="rId5"/>
    <p:sldId id="282" r:id="rId6"/>
    <p:sldId id="264" r:id="rId7"/>
    <p:sldId id="289" r:id="rId8"/>
    <p:sldId id="279" r:id="rId9"/>
    <p:sldId id="262" r:id="rId10"/>
    <p:sldId id="273" r:id="rId11"/>
    <p:sldId id="290" r:id="rId12"/>
    <p:sldId id="29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79C"/>
    <a:srgbClr val="9900CC"/>
    <a:srgbClr val="3333CC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82852143482062E-2"/>
          <c:y val="5.1400554097404488E-2"/>
          <c:w val="0.7494295713035872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вопрос2!$B$1</c:f>
              <c:strCache>
                <c:ptCount val="1"/>
                <c:pt idx="0">
                  <c:v>Всегда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вопрос2!$A$2:$A$6</c:f>
              <c:strCache>
                <c:ptCount val="5"/>
                <c:pt idx="0">
                  <c:v>1"а"</c:v>
                </c:pt>
                <c:pt idx="1">
                  <c:v>1"б"</c:v>
                </c:pt>
                <c:pt idx="2">
                  <c:v>2кл.</c:v>
                </c:pt>
                <c:pt idx="3">
                  <c:v>3кл.</c:v>
                </c:pt>
                <c:pt idx="4">
                  <c:v>4кл.</c:v>
                </c:pt>
              </c:strCache>
            </c:strRef>
          </c:cat>
          <c:val>
            <c:numRef>
              <c:f>вопрос2!$B$2:$B$6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вопрос2!$C$1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вопрос2!$A$2:$A$6</c:f>
              <c:strCache>
                <c:ptCount val="5"/>
                <c:pt idx="0">
                  <c:v>1"а"</c:v>
                </c:pt>
                <c:pt idx="1">
                  <c:v>1"б"</c:v>
                </c:pt>
                <c:pt idx="2">
                  <c:v>2кл.</c:v>
                </c:pt>
                <c:pt idx="3">
                  <c:v>3кл.</c:v>
                </c:pt>
                <c:pt idx="4">
                  <c:v>4кл.</c:v>
                </c:pt>
              </c:strCache>
            </c:strRef>
          </c:cat>
          <c:val>
            <c:numRef>
              <c:f>вопрос2!$C$2:$C$6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вопрос2!$D$1</c:f>
              <c:strCache>
                <c:ptCount val="1"/>
                <c:pt idx="0">
                  <c:v>Никогда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вопрос2!$A$2:$A$6</c:f>
              <c:strCache>
                <c:ptCount val="5"/>
                <c:pt idx="0">
                  <c:v>1"а"</c:v>
                </c:pt>
                <c:pt idx="1">
                  <c:v>1"б"</c:v>
                </c:pt>
                <c:pt idx="2">
                  <c:v>2кл.</c:v>
                </c:pt>
                <c:pt idx="3">
                  <c:v>3кл.</c:v>
                </c:pt>
                <c:pt idx="4">
                  <c:v>4кл.</c:v>
                </c:pt>
              </c:strCache>
            </c:strRef>
          </c:cat>
          <c:val>
            <c:numRef>
              <c:f>вопрос2!$D$2:$D$6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24631920"/>
        <c:axId val="-1024636272"/>
      </c:barChart>
      <c:catAx>
        <c:axId val="-102463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-1024636272"/>
        <c:crosses val="autoZero"/>
        <c:auto val="1"/>
        <c:lblAlgn val="ctr"/>
        <c:lblOffset val="100"/>
        <c:noMultiLvlLbl val="0"/>
      </c:catAx>
      <c:valAx>
        <c:axId val="-102463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2463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17209522864088"/>
          <c:y val="0.39034377654399061"/>
          <c:w val="0.28016651632144812"/>
          <c:h val="0.3245714409139244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30579C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вопрос2!$A$9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вопрос2!$B$8:$F$8</c:f>
              <c:strCache>
                <c:ptCount val="5"/>
                <c:pt idx="0">
                  <c:v>1"а"</c:v>
                </c:pt>
                <c:pt idx="1">
                  <c:v>1"б"</c:v>
                </c:pt>
                <c:pt idx="2">
                  <c:v>2кл</c:v>
                </c:pt>
                <c:pt idx="3">
                  <c:v>3кл</c:v>
                </c:pt>
                <c:pt idx="4">
                  <c:v>4кл</c:v>
                </c:pt>
              </c:strCache>
            </c:strRef>
          </c:cat>
          <c:val>
            <c:numRef>
              <c:f>вопрос2!$B$9:$F$9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вопрос2!$A$10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вопрос2!$B$8:$F$8</c:f>
              <c:strCache>
                <c:ptCount val="5"/>
                <c:pt idx="0">
                  <c:v>1"а"</c:v>
                </c:pt>
                <c:pt idx="1">
                  <c:v>1"б"</c:v>
                </c:pt>
                <c:pt idx="2">
                  <c:v>2кл</c:v>
                </c:pt>
                <c:pt idx="3">
                  <c:v>3кл</c:v>
                </c:pt>
                <c:pt idx="4">
                  <c:v>4кл</c:v>
                </c:pt>
              </c:strCache>
            </c:strRef>
          </c:cat>
          <c:val>
            <c:numRef>
              <c:f>вопрос2!$B$10:$F$10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вопрос2!$A$11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вопрос2!$B$8:$F$8</c:f>
              <c:strCache>
                <c:ptCount val="5"/>
                <c:pt idx="0">
                  <c:v>1"а"</c:v>
                </c:pt>
                <c:pt idx="1">
                  <c:v>1"б"</c:v>
                </c:pt>
                <c:pt idx="2">
                  <c:v>2кл</c:v>
                </c:pt>
                <c:pt idx="3">
                  <c:v>3кл</c:v>
                </c:pt>
                <c:pt idx="4">
                  <c:v>4кл</c:v>
                </c:pt>
              </c:strCache>
            </c:strRef>
          </c:cat>
          <c:val>
            <c:numRef>
              <c:f>вопрос2!$B$11:$F$11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4634640"/>
        <c:axId val="-1024625392"/>
      </c:barChart>
      <c:catAx>
        <c:axId val="-102463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625392"/>
        <c:crosses val="autoZero"/>
        <c:auto val="1"/>
        <c:lblAlgn val="ctr"/>
        <c:lblOffset val="100"/>
        <c:noMultiLvlLbl val="0"/>
      </c:catAx>
      <c:valAx>
        <c:axId val="-102462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63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вопрос2!$B$20:$B$23</c:f>
              <c:strCache>
                <c:ptCount val="4"/>
                <c:pt idx="0">
                  <c:v>Не знаю</c:v>
                </c:pt>
                <c:pt idx="1">
                  <c:v>Не заболеешь</c:v>
                </c:pt>
                <c:pt idx="2">
                  <c:v>Для гигиены</c:v>
                </c:pt>
                <c:pt idx="3">
                  <c:v>Убить микробов</c:v>
                </c:pt>
              </c:strCache>
            </c:strRef>
          </c:cat>
          <c:val>
            <c:numRef>
              <c:f>вопрос2!$C$20:$C$23</c:f>
              <c:numCache>
                <c:formatCode>General</c:formatCode>
                <c:ptCount val="4"/>
                <c:pt idx="0">
                  <c:v>6</c:v>
                </c:pt>
                <c:pt idx="1">
                  <c:v>17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4633552"/>
        <c:axId val="-1024626480"/>
      </c:barChart>
      <c:catAx>
        <c:axId val="-102463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626480"/>
        <c:crosses val="autoZero"/>
        <c:auto val="1"/>
        <c:lblAlgn val="ctr"/>
        <c:lblOffset val="100"/>
        <c:noMultiLvlLbl val="0"/>
      </c:catAx>
      <c:valAx>
        <c:axId val="-102462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63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0579C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вопрос2!$C$27</c:f>
              <c:strCache>
                <c:ptCount val="1"/>
                <c:pt idx="0">
                  <c:v>Моют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вопрос2!$B$28:$B$32</c:f>
              <c:strCache>
                <c:ptCount val="5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</c:strCache>
            </c:strRef>
          </c:cat>
          <c:val>
            <c:numRef>
              <c:f>вопрос2!$C$28:$C$32</c:f>
              <c:numCache>
                <c:formatCode>General</c:formatCode>
                <c:ptCount val="5"/>
                <c:pt idx="0">
                  <c:v>21</c:v>
                </c:pt>
                <c:pt idx="1">
                  <c:v>16</c:v>
                </c:pt>
                <c:pt idx="2">
                  <c:v>16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вопрос2!$D$27</c:f>
              <c:strCache>
                <c:ptCount val="1"/>
                <c:pt idx="0">
                  <c:v>Не моют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вопрос2!$B$28:$B$32</c:f>
              <c:strCache>
                <c:ptCount val="5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</c:strCache>
            </c:strRef>
          </c:cat>
          <c:val>
            <c:numRef>
              <c:f>вопрос2!$D$28:$D$32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12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4630288"/>
        <c:axId val="-1024629744"/>
      </c:barChart>
      <c:catAx>
        <c:axId val="-10246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629744"/>
        <c:crosses val="autoZero"/>
        <c:auto val="1"/>
        <c:lblAlgn val="ctr"/>
        <c:lblOffset val="100"/>
        <c:noMultiLvlLbl val="0"/>
      </c:catAx>
      <c:valAx>
        <c:axId val="-102462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63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82852143482062E-2"/>
          <c:y val="5.1400554097404488E-2"/>
          <c:w val="0.7494295713035872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вопрос2!$B$1</c:f>
              <c:strCache>
                <c:ptCount val="1"/>
                <c:pt idx="0">
                  <c:v>Всегда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вопрос2!$A$2:$A$6</c:f>
              <c:strCache>
                <c:ptCount val="5"/>
                <c:pt idx="0">
                  <c:v>1"а"</c:v>
                </c:pt>
                <c:pt idx="1">
                  <c:v>1"б"</c:v>
                </c:pt>
                <c:pt idx="2">
                  <c:v>2кл.</c:v>
                </c:pt>
                <c:pt idx="3">
                  <c:v>3кл.</c:v>
                </c:pt>
                <c:pt idx="4">
                  <c:v>4кл.</c:v>
                </c:pt>
              </c:strCache>
            </c:strRef>
          </c:cat>
          <c:val>
            <c:numRef>
              <c:f>вопрос2!$B$2:$B$6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вопрос2!$C$1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вопрос2!$A$2:$A$6</c:f>
              <c:strCache>
                <c:ptCount val="5"/>
                <c:pt idx="0">
                  <c:v>1"а"</c:v>
                </c:pt>
                <c:pt idx="1">
                  <c:v>1"б"</c:v>
                </c:pt>
                <c:pt idx="2">
                  <c:v>2кл.</c:v>
                </c:pt>
                <c:pt idx="3">
                  <c:v>3кл.</c:v>
                </c:pt>
                <c:pt idx="4">
                  <c:v>4кл.</c:v>
                </c:pt>
              </c:strCache>
            </c:strRef>
          </c:cat>
          <c:val>
            <c:numRef>
              <c:f>вопрос2!$C$2:$C$6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вопрос2!$D$1</c:f>
              <c:strCache>
                <c:ptCount val="1"/>
                <c:pt idx="0">
                  <c:v>Никогда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вопрос2!$A$2:$A$6</c:f>
              <c:strCache>
                <c:ptCount val="5"/>
                <c:pt idx="0">
                  <c:v>1"а"</c:v>
                </c:pt>
                <c:pt idx="1">
                  <c:v>1"б"</c:v>
                </c:pt>
                <c:pt idx="2">
                  <c:v>2кл.</c:v>
                </c:pt>
                <c:pt idx="3">
                  <c:v>3кл.</c:v>
                </c:pt>
                <c:pt idx="4">
                  <c:v>4кл.</c:v>
                </c:pt>
              </c:strCache>
            </c:strRef>
          </c:cat>
          <c:val>
            <c:numRef>
              <c:f>вопрос2!$D$2:$D$6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24629200"/>
        <c:axId val="-1024625936"/>
      </c:barChart>
      <c:catAx>
        <c:axId val="-102462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-1024625936"/>
        <c:crosses val="autoZero"/>
        <c:auto val="1"/>
        <c:lblAlgn val="ctr"/>
        <c:lblOffset val="100"/>
        <c:noMultiLvlLbl val="0"/>
      </c:catAx>
      <c:valAx>
        <c:axId val="-102462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2462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2316004598759"/>
          <c:y val="0.35142642419211567"/>
          <c:w val="0.25883763617088151"/>
          <c:h val="0.2835267933628101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>
          <a:shade val="50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Лист1!$A$1:$A$2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4624848"/>
        <c:axId val="-963194976"/>
      </c:barChart>
      <c:catAx>
        <c:axId val="-10246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3194976"/>
        <c:crosses val="autoZero"/>
        <c:auto val="1"/>
        <c:lblAlgn val="ctr"/>
        <c:lblOffset val="100"/>
        <c:noMultiLvlLbl val="0"/>
      </c:catAx>
      <c:valAx>
        <c:axId val="-96319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62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19096-8022-4520-A8C1-BF7DDD5FB66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FFA8-8F96-4FCB-A073-C73B20264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3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FFA8-8F96-4FCB-A073-C73B202644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9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8762-E2E3-4A37-BC97-8F304AA681D4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894-4525-44FF-8AF6-D58681CA2979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0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DECA-283A-4865-BDA3-5E2852FD2E14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6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BAD9-353C-4824-9C70-385CCA168CA9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3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869-F51F-41A4-8D7D-58E2BEAF09D4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3D2B-8051-41AE-906B-9A62770EFB21}" type="datetime1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4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F61-E5A9-46AD-9546-892BDE85713F}" type="datetime1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4ACC-3C5C-4D97-AC4C-EF04BC4AEC6B}" type="datetime1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2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940-BA6D-4258-8EBA-DA21ED9C1FB9}" type="datetime1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5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E5CA-9590-443E-97D3-E232C306F1A9}" type="datetime1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9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8B02-187D-40C8-946C-A6DB3AA7E0E9}" type="datetime1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8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112C3-F131-4EB0-BC3E-53F0DA09F277}" type="datetime1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F7BA-791C-45F1-A42D-AB89A4C29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2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video/preview/11368437964261013463" TargetMode="External"/><Relationship Id="rId3" Type="http://schemas.openxmlformats.org/officeDocument/2006/relationships/hyperlink" Target="http://for-schoolboy.ru/TSarstvo-Bakterii-416.html" TargetMode="External"/><Relationship Id="rId7" Type="http://schemas.openxmlformats.org/officeDocument/2006/relationships/hyperlink" Target="https://mel.fm/zhizn/razvlecheniya/2401385-virus_cartoons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BOh0jUFBrY" TargetMode="External"/><Relationship Id="rId5" Type="http://schemas.openxmlformats.org/officeDocument/2006/relationships/hyperlink" Target="https://ru.wikipedia.org/wiki/%D0%91%D0%B0%D0%BA%D1%82%D0%B5%D1%80%D0%B8%D0%B8" TargetMode="External"/><Relationship Id="rId4" Type="http://schemas.openxmlformats.org/officeDocument/2006/relationships/hyperlink" Target="http://www.google.com/url?q=http://cookup.ru/catering/microbe.html&amp;sa=D&amp;sntz=1&amp;usg=AFQjCNH_FLXHziuNR_oMy-nREIuIhSQY4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chart" Target="../charts/char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82880" y="125104"/>
            <a:ext cx="11800081" cy="5683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/>
          <a:stretch/>
        </p:blipFill>
        <p:spPr>
          <a:xfrm>
            <a:off x="182880" y="5547359"/>
            <a:ext cx="3229061" cy="1310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/>
          <a:stretch/>
        </p:blipFill>
        <p:spPr>
          <a:xfrm>
            <a:off x="3411941" y="5514064"/>
            <a:ext cx="3411941" cy="1343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844" y="5516764"/>
            <a:ext cx="3407959" cy="1341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2803" y="5516764"/>
            <a:ext cx="1855357" cy="1341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64197" y="3464362"/>
            <a:ext cx="3168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3 класса</a:t>
            </a:r>
          </a:p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Бубнова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Вероника,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Лаптева Ольга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О.В.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5259" y="4995646"/>
            <a:ext cx="1756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г.Петрозаводск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3621" y="1803516"/>
            <a:ext cx="9162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057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</a:p>
          <a:p>
            <a:pPr algn="ctr"/>
            <a:r>
              <a:rPr lang="ru-RU" sz="4400" b="1" dirty="0" smtClean="0">
                <a:solidFill>
                  <a:srgbClr val="3057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РУКИ</a:t>
            </a:r>
            <a:endParaRPr lang="ru-RU" sz="4400" b="1" dirty="0">
              <a:solidFill>
                <a:srgbClr val="3057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7381" y="274334"/>
            <a:ext cx="901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общеобразовательное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образовательная школа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«Независимая школа»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274334"/>
            <a:ext cx="2212092" cy="214679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76582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/>
              <a:t>Мир бактерий очень разнообразный.</a:t>
            </a:r>
          </a:p>
          <a:p>
            <a:pPr lvl="0"/>
            <a:r>
              <a:rPr lang="ru-RU"/>
              <a:t>Многие бактерии, действительно, являются причиной инфекционных заболеваний.</a:t>
            </a:r>
          </a:p>
          <a:p>
            <a:pPr lvl="0"/>
            <a:r>
              <a:rPr lang="ru-RU"/>
              <a:t>Чтобы микробы не попадали в наш организм, необходимо мыть руки перед едой, после посещения уборной, улицы, общения с животными.</a:t>
            </a:r>
          </a:p>
          <a:p>
            <a:pPr lvl="0"/>
            <a:r>
              <a:rPr lang="ru-RU"/>
              <a:t>Главное - данное исследование помогло нам убедиться в том, что мытьё рук – это не только культура человека, но и полезная привычка, которую мы будем стараться выполнять, и призываем  к этому всех ребят.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15248"/>
            <a:ext cx="315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27" y="204717"/>
            <a:ext cx="2611093" cy="26154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1287646"/>
            <a:ext cx="9799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 бактерий очень разнообразный.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Многие бактерии, действительно, являются причиной инфекционных заболеваний.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микробы не попадали в наш организм, необходимо мыть руки перед едой, после посещения уборной, улицы, общения с животными.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Главное - данное исследование помогло нам убедиться в том, что мытьё рук – это не только культура человека, но и полезная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привычка.</a:t>
            </a:r>
            <a:endParaRPr lang="ru-RU" sz="24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76582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097" y="61762"/>
            <a:ext cx="718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источники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27" y="204717"/>
            <a:ext cx="2611093" cy="2615423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7097" y="354149"/>
            <a:ext cx="10652275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altLang="ru-RU" sz="2000" b="1" u="sng" dirty="0" smtClean="0">
                <a:solidFill>
                  <a:srgbClr val="3057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издания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книга знаний/ В.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Бологовой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 М.: Махаон, 2010. – с.360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Большой энциклопедический словарь. Биология / 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М.С.Гиляров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М.: БРЭ, 1999.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Справочник школьника 1-4. Гигиена /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О.Л.Соболева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– М.: АСТ-ПРЕСС, 2000.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кто такой. Энциклопедия; сост. В.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С.Шергин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М.: АСТ, 2004. - с.342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Энциклопедический словарь юного натуралиста. Бактерии, вирусы, грибы, микробы. /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В.К.Рахилин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А.Г.Рогожкина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М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Педагогика – Пресс, 1999.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u="sng" dirty="0" smtClean="0">
              <a:solidFill>
                <a:srgbClr val="3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u="sng" dirty="0">
              <a:solidFill>
                <a:srgbClr val="3057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7097" y="2969572"/>
            <a:ext cx="13288318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 smtClean="0">
                <a:solidFill>
                  <a:srgbClr val="3057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энциклопедия школьника. [Электронный ресурс]. – Режим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доступа:</a:t>
            </a:r>
            <a:r>
              <a:rPr lang="ru-RU" sz="1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://for-schoolboy.ru/TSarstvo-Bakterii-416.html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http://cookup.ru/catering/microbe.html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Википедия. [Электронный ресурс]. – Режим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доступа: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</a:t>
            </a: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://ru.wikipedia.org/wiki/%D0%91%D0%B0%D0%BA%D1%82%D0%B5%D1%80%D0%B8%D0%B8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Инфоурок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Изобретение микроскопа. Открытие микроорганизмов [Электронный ресурс]. – Режим доступа: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 </a:t>
            </a:r>
            <a:r>
              <a:rPr lang="ru-RU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</a:t>
            </a: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://www.youtube.com/watch?v=BBOh0jUFBrY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Мел/5 коротких мультиков про бактерии, микробы, вирусы и клетки. [Электронный ресурс]. – Режим доступа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https://mel.fm/zhizn/razvlecheniya/2401385-virus_cartoons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Фиксики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-микробы/Познавательные мультики для детей [Электронный ресурс]. – Режим доступа: </a:t>
            </a: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https://yandex.ru/video/preview/11368437964261013463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3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76582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Мир бактерий очень разнообразный.</a:t>
            </a:r>
          </a:p>
          <a:p>
            <a:pPr lvl="0"/>
            <a:r>
              <a:rPr lang="ru-RU" dirty="0"/>
              <a:t>Многие бактерии, действительно, являются причиной инфекционных заболеваний.</a:t>
            </a:r>
          </a:p>
          <a:p>
            <a:pPr lvl="0"/>
            <a:r>
              <a:rPr lang="ru-RU" dirty="0"/>
              <a:t>Чтобы микробы не попадали в наш организм, необходимо мыть руки перед едой, после посещения уборной, улицы, общения с животными.</a:t>
            </a:r>
          </a:p>
          <a:p>
            <a:pPr lvl="0"/>
            <a:r>
              <a:rPr lang="ru-RU" dirty="0"/>
              <a:t>Главное - данное исследование помогло нам убедиться в том, что мытьё рук – это не только культура человека, но и полезная привычка, которую мы будем стараться выполнять, и призываем  к этому всех ребят.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876" y="372326"/>
            <a:ext cx="927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создателях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27" y="204717"/>
            <a:ext cx="2611093" cy="2615423"/>
          </a:xfrm>
          <a:prstGeom prst="rect">
            <a:avLst/>
          </a:prstGeom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7696200" y="3569119"/>
            <a:ext cx="4572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работы: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Ольга Васильевна,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в.кв.к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ЧОУ СОШ «Независимая школа»,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7794883" y="5619092"/>
            <a:ext cx="305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E-mail:nezsch@karelia.ru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3313178" y="1777980"/>
            <a:ext cx="496411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  <a:r>
              <a:rPr lang="ru-RU" alt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Бубнова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Лаптева Ольга,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3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ЧОУ СОШ «Независимая школа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3293399" y="4365186"/>
            <a:ext cx="305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E-mail:nezsch@karelia.ru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16935" r="1973" b="7653"/>
          <a:stretch/>
        </p:blipFill>
        <p:spPr>
          <a:xfrm>
            <a:off x="358876" y="1395822"/>
            <a:ext cx="2554312" cy="284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41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806" y="150246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/>
              <a:t>возможно, грязные руки – причина различных заболеваний</a:t>
            </a:r>
          </a:p>
          <a:p>
            <a:r>
              <a:rPr lang="ru-RU" altLang="ru-RU" dirty="0"/>
              <a:t>наверное, мытье рук -  это только правила гигиены воспитанного человека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7809" y="618533"/>
            <a:ext cx="14399856" cy="9005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</a:t>
            </a:r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 грязные руки – причина различных заболеваний</a:t>
            </a:r>
          </a:p>
          <a:p>
            <a:pPr>
              <a:lnSpc>
                <a:spcPct val="10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быть</a:t>
            </a:r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мытье рук -  это только правило этикета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809" y="90496"/>
            <a:ext cx="916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Гипотезы: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data.ac-illust.com/data/thumbnails/b5/b50a70b81d50203847571e7564bbf762_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8470" y="287724"/>
            <a:ext cx="1636086" cy="1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808" y="1211760"/>
            <a:ext cx="9326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выяснение причин, согласно которым необходимо мыть руки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07" y="1808736"/>
            <a:ext cx="120243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изучить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литературу и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интернет-источники;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провести анкетирование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учеников начальной школы;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организовать опрос педагогов ЧОУ СОШ «Независимая школа»;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провести наблюдение за учениками 1-4 классов с целью выяснения – все ли моют руки перед едой;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взять интервью у врача, учителя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биологии,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преподавателя этикета;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провести эксперимент;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выступить  перед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учениками 1-4 классов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теме: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Микробы –невидимые хозяева Земли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Организовать в начальной школе </a:t>
            </a:r>
            <a:r>
              <a:rPr lang="ru-RU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акцию»Чистые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руки» и конкурс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рисунков  </a:t>
            </a:r>
            <a:endParaRPr lang="ru-RU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«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Мыло – защитник наших рук!» </a:t>
            </a:r>
          </a:p>
          <a:p>
            <a:endParaRPr lang="ru-RU" sz="4800" b="1" dirty="0">
              <a:solidFill>
                <a:srgbClr val="3057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08" y="4765537"/>
            <a:ext cx="916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исследования: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31" y="5245977"/>
            <a:ext cx="6096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информационных источников;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анкетирование;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опрос;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6262" y="5140168"/>
            <a:ext cx="6096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интервью;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микроскопом;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мастер-класс;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рисунков  «Мыло – защитник наших рук!»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668" r="25254"/>
          <a:stretch/>
        </p:blipFill>
        <p:spPr>
          <a:xfrm rot="5400000">
            <a:off x="9582304" y="4152509"/>
            <a:ext cx="1867517" cy="233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77421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640" y="176583"/>
            <a:ext cx="12024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живут бактерии?</a:t>
            </a:r>
          </a:p>
          <a:p>
            <a:endParaRPr lang="ru-RU" sz="4800" b="1" dirty="0">
              <a:solidFill>
                <a:srgbClr val="3057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00680" y="902075"/>
            <a:ext cx="9660515" cy="3144558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Живут  повсюду</a:t>
            </a: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altLang="ru-RU" sz="3200" b="1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 пресной и соленой воде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пыли, почве, воздухе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продуктах питания, молоке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рту, носу, кишечнике всех живых существ (даже человека).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опавших листьях, мертвых деревьях, останках погибших животных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3299" y="4120366"/>
            <a:ext cx="3857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открытия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07235" y="4852608"/>
            <a:ext cx="8984765" cy="3603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организме взрослого человека живет около 2 кг бактерий, 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и большинство из них нам необходимы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есть и вредные бактерии, которые вызывают  кишечные инфекции</a:t>
            </a:r>
          </a:p>
        </p:txBody>
      </p:sp>
      <p:pic>
        <p:nvPicPr>
          <p:cNvPr id="9" name="Picture 2" descr="https://sun9-12.userapi.com/s/v1/if2/S9brEau5rn511LZ9k2vHK7T_HeEInXGaKubdVSSsLi6Yoczr853Hm9HTHBoQkqAqNkB_GapOEHrVlXDpwvSrCsFz.jpg?size=810x1080&amp;quality=96&amp;type=albu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5119" y="303233"/>
            <a:ext cx="2790148" cy="3601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" y="4398531"/>
            <a:ext cx="3039595" cy="20739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167" y="4020884"/>
            <a:ext cx="1206953" cy="12093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640" y="220258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919" y="-352263"/>
            <a:ext cx="2316681" cy="2316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168" y="-35102"/>
            <a:ext cx="11172057" cy="122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анкетирования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3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респондентов: 50 учеников начальной школы</a:t>
            </a:r>
            <a:endParaRPr lang="ru-RU" sz="2000" b="1" dirty="0">
              <a:solidFill>
                <a:srgbClr val="3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68" y="1181599"/>
            <a:ext cx="583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1: Моете ли Вы руки перед едой?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514566"/>
              </p:ext>
            </p:extLst>
          </p:nvPr>
        </p:nvGraphicFramePr>
        <p:xfrm>
          <a:off x="308238" y="1626658"/>
          <a:ext cx="3243646" cy="398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07722" y="1630321"/>
            <a:ext cx="624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2: Всегда ли вы моете руки с мылом?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212456"/>
              </p:ext>
            </p:extLst>
          </p:nvPr>
        </p:nvGraphicFramePr>
        <p:xfrm>
          <a:off x="3830636" y="2017244"/>
          <a:ext cx="3225456" cy="395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337806"/>
              </p:ext>
            </p:extLst>
          </p:nvPr>
        </p:nvGraphicFramePr>
        <p:xfrm>
          <a:off x="7334844" y="3036945"/>
          <a:ext cx="4479086" cy="329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34844" y="2311194"/>
            <a:ext cx="593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3: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необходимо мыть руки?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7640" y="152400"/>
            <a:ext cx="11800081" cy="6466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выяснение причины, по которым мы должны мыть руки.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131" y="239580"/>
            <a:ext cx="1202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3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Сравнение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231249"/>
              </p:ext>
            </p:extLst>
          </p:nvPr>
        </p:nvGraphicFramePr>
        <p:xfrm>
          <a:off x="6028476" y="2705710"/>
          <a:ext cx="5359699" cy="372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910194"/>
              </p:ext>
            </p:extLst>
          </p:nvPr>
        </p:nvGraphicFramePr>
        <p:xfrm>
          <a:off x="373490" y="1557256"/>
          <a:ext cx="5387230" cy="406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131" y="898418"/>
            <a:ext cx="388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6570" y="1993573"/>
            <a:ext cx="318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85404" y="471919"/>
            <a:ext cx="2197809" cy="189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41" y="152400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231" y="-290708"/>
            <a:ext cx="2316681" cy="2316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" y="152400"/>
            <a:ext cx="111720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опроса педагогов</a:t>
            </a:r>
          </a:p>
          <a:p>
            <a:r>
              <a:rPr lang="ru-RU" sz="2000" b="1" dirty="0" smtClean="0">
                <a:solidFill>
                  <a:srgbClr val="3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респондентов: 9 педагогов начальной школы</a:t>
            </a:r>
            <a:endParaRPr lang="ru-RU" sz="2000" b="1" dirty="0">
              <a:solidFill>
                <a:srgbClr val="3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1087950"/>
            <a:ext cx="1117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1: Все ли дети, по Вашему мнению, моют руки перед едой?</a:t>
            </a:r>
            <a:endParaRPr lang="ru-RU" sz="2000" b="1" dirty="0">
              <a:solidFill>
                <a:srgbClr val="3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436" y="1901529"/>
            <a:ext cx="2745493" cy="1838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047" y="1931168"/>
            <a:ext cx="2756890" cy="1892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660411"/>
              </p:ext>
            </p:extLst>
          </p:nvPr>
        </p:nvGraphicFramePr>
        <p:xfrm>
          <a:off x="414348" y="1558919"/>
          <a:ext cx="4004781" cy="276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" y="4396062"/>
            <a:ext cx="1117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2: Как Вы думаете, почему дети не моют руки?</a:t>
            </a:r>
            <a:endParaRPr lang="ru-RU" sz="2000" b="1" dirty="0">
              <a:solidFill>
                <a:srgbClr val="3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249" y="4858906"/>
            <a:ext cx="9203672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ребят не сформирована привычка мыть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руки </a:t>
            </a:r>
            <a:r>
              <a:rPr lang="ru-RU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9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торопятся в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столовую – 7 чел.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осознают риска заболеть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6 чел.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b="16238"/>
          <a:stretch/>
        </p:blipFill>
        <p:spPr>
          <a:xfrm rot="10800000">
            <a:off x="8598047" y="4479994"/>
            <a:ext cx="2756890" cy="191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90500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у ребят не сформирована привычка мыть руки (ленятся)</a:t>
            </a:r>
          </a:p>
          <a:p>
            <a:r>
              <a:rPr lang="ru-RU" dirty="0"/>
              <a:t>-дети торопятся в столовую (спешат в столовую)</a:t>
            </a:r>
          </a:p>
          <a:p>
            <a:r>
              <a:rPr lang="ru-RU" dirty="0"/>
              <a:t>- не осознают риска заболеть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754" y="190500"/>
            <a:ext cx="5907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Беседа со специалистами</a:t>
            </a:r>
            <a:endParaRPr lang="ru-RU" sz="3200" b="1" dirty="0">
              <a:solidFill>
                <a:srgbClr val="3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325" y="4713727"/>
            <a:ext cx="11172057" cy="95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 1: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грязные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руки – это одна из причин появления различных заболеваний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первой гипотезы.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536" y="1465006"/>
            <a:ext cx="4150969" cy="317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5326" y="813410"/>
            <a:ext cx="458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школьный доктор</a:t>
            </a:r>
            <a:endParaRPr lang="ru-RU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325" y="5618149"/>
            <a:ext cx="11172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 2: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гигиена рук – это часть культуры еды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</a:t>
            </a:r>
            <a:r>
              <a:rPr lang="ru-RU" sz="2000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 </a:t>
            </a:r>
            <a:r>
              <a:rPr 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гипотезы.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http://nezschool.ru/data/staff/294ddb380a95d3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139" y="1377497"/>
            <a:ext cx="2610824" cy="3188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5843686" y="786220"/>
            <a:ext cx="6165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преподаватель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этикета</a:t>
            </a:r>
            <a:endParaRPr lang="ru-RU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https://psy-files.ru/wp-content/uploads/b/8/9/b8987a911155a5ae7ebc4027fb00f53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256" y="336170"/>
            <a:ext cx="1064921" cy="8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566" y="117190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latin typeface="Garamond" panose="02020404030301010803" pitchFamily="18" charset="0"/>
              </a:rPr>
              <a:t>Накрываем полиэтиленом для чистоты эксперимента и убираем на 5 дней в темное прохладное место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338906" y="428744"/>
            <a:ext cx="1726804" cy="1507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3946802" y="-6278"/>
            <a:ext cx="1202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 №1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3"/>
          <a:stretch/>
        </p:blipFill>
        <p:spPr>
          <a:xfrm>
            <a:off x="267279" y="1324802"/>
            <a:ext cx="2696638" cy="1591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9867" y="1324803"/>
            <a:ext cx="2857407" cy="160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11242" y="5727287"/>
            <a:ext cx="1270077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Вывод: </a:t>
            </a:r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</a:t>
            </a:r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тщательная обработка рук мылом </a:t>
            </a:r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препятствует </a:t>
            </a:r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попаданию опасных микробов в </a:t>
            </a:r>
            <a:endParaRPr lang="ru-RU" alt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</a:t>
            </a:r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90378" y="1512646"/>
            <a:ext cx="570290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мазок с немытых рук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мазок с рук, помытых только водой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№3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мазок с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тщательно вымытых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мылом рук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267279" y="457899"/>
            <a:ext cx="9793287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u="sng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Цель: </a:t>
            </a:r>
            <a:r>
              <a:rPr lang="ru-RU" altLang="ru-RU" sz="1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создание бумаги в домашних условиях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u="sng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Материалы</a:t>
            </a:r>
            <a:r>
              <a:rPr lang="ru-RU" altLang="ru-RU" sz="1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пластиковые стаканчики, ватные палочки, желатин, мыло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81" y="2969604"/>
            <a:ext cx="607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 №2</a:t>
            </a: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188913" y="3419590"/>
            <a:ext cx="97932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u="sng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Материалы</a:t>
            </a:r>
            <a:r>
              <a:rPr lang="ru-RU" altLang="ru-RU" sz="1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ломтики свежего хлеба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61113" y="2853692"/>
            <a:ext cx="1476740" cy="3680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20"/>
          <a:stretch/>
        </p:blipFill>
        <p:spPr>
          <a:xfrm rot="16200000">
            <a:off x="4836086" y="3367308"/>
            <a:ext cx="1476739" cy="268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7209112" y="4324383"/>
            <a:ext cx="456887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грязные руки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помыли руки водой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№3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помыли руки с водой и мылом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00460" y="2528015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21.11.22г.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3580" y="2557868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29.11.22г.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2571" y="5517929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5.12.22г.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910" y="5495775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9.12.22г.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01" y="92854"/>
            <a:ext cx="1185672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640" y="92854"/>
            <a:ext cx="1342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Классный час «Микробы – невидимые хозяева Земли»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4346" y="1304560"/>
            <a:ext cx="1905876" cy="1577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08462" y="3748189"/>
            <a:ext cx="2022568" cy="1688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7640" y="706628"/>
            <a:ext cx="1202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Мастер-класс «Как правильно мыть руки?»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39" y="1399939"/>
            <a:ext cx="1020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 творчество «Мыло – защитник наших рук»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1394" y="1690123"/>
            <a:ext cx="1724015" cy="237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243" y="2138205"/>
            <a:ext cx="2419577" cy="1816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04" y="4383729"/>
            <a:ext cx="2371197" cy="181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750" y="4383729"/>
            <a:ext cx="2445070" cy="181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368" y="2013713"/>
            <a:ext cx="2434309" cy="174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1828">
            <a:off x="7387610" y="4090112"/>
            <a:ext cx="1615656" cy="222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F7BA-791C-45F1-A42D-AB89A4C29E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1064</Words>
  <Application>Microsoft Office PowerPoint</Application>
  <PresentationFormat>Широкоэкранный</PresentationFormat>
  <Paragraphs>159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96</cp:revision>
  <dcterms:created xsi:type="dcterms:W3CDTF">2022-04-02T12:08:27Z</dcterms:created>
  <dcterms:modified xsi:type="dcterms:W3CDTF">2023-02-10T05:14:49Z</dcterms:modified>
</cp:coreProperties>
</file>